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72" r:id="rId3"/>
    <p:sldId id="287" r:id="rId4"/>
    <p:sldId id="270" r:id="rId5"/>
    <p:sldId id="269" r:id="rId6"/>
    <p:sldId id="280" r:id="rId7"/>
    <p:sldId id="285" r:id="rId8"/>
    <p:sldId id="281" r:id="rId9"/>
    <p:sldId id="293" r:id="rId10"/>
    <p:sldId id="291" r:id="rId11"/>
    <p:sldId id="292" r:id="rId12"/>
    <p:sldId id="294" r:id="rId13"/>
    <p:sldId id="290" r:id="rId14"/>
    <p:sldId id="286" r:id="rId15"/>
    <p:sldId id="295" r:id="rId16"/>
    <p:sldId id="267" r:id="rId17"/>
    <p:sldId id="288" r:id="rId18"/>
    <p:sldId id="289" r:id="rId19"/>
    <p:sldId id="28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02" autoAdjust="0"/>
    <p:restoredTop sz="94312" autoAdjust="0"/>
  </p:normalViewPr>
  <p:slideViewPr>
    <p:cSldViewPr snapToGrid="0">
      <p:cViewPr>
        <p:scale>
          <a:sx n="59" d="100"/>
          <a:sy n="59" d="100"/>
        </p:scale>
        <p:origin x="630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075DC-D5B3-4819-998B-7CEC0359348C}" type="datetimeFigureOut">
              <a:rPr lang="en-US" smtClean="0"/>
              <a:t>18-Apr-18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25A8E4-8A77-4CE6-A9DB-7AD093CA8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165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Where </a:t>
                </a:r>
                <a:r>
                  <a:rPr lang="en-US" sz="1200" i="1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||*||</a:t>
                </a:r>
                <a:r>
                  <a:rPr lang="en-US" sz="1200" i="1" kern="1200" baseline="-250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2</a:t>
                </a:r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is the 2-norm of its argument *, and </a:t>
                </a:r>
                <a:r>
                  <a:rPr lang="en-US" sz="1200" i="1" kern="120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u.v</a:t>
                </a:r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is the dot product of </a:t>
                </a:r>
                <a:r>
                  <a:rPr lang="en-US" sz="1200" i="1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u</a:t>
                </a:r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and </a:t>
                </a:r>
                <a:r>
                  <a:rPr lang="en-US" sz="1200" i="1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v.</a:t>
                </a:r>
              </a:p>
              <a:p>
                <a:endParaRPr lang="en-US" sz="1200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lang="en-US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is the mean of the elements of vector 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and 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x.y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is the dot product of 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and 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y </a:t>
                </a:r>
                <a:r>
                  <a:rPr lang="en-US" sz="1200" i="1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endParaRPr lang="en-US" sz="1200" i="1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Where </a:t>
                </a:r>
                <a:r>
                  <a:rPr lang="en-US" sz="1200" i="1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||*||</a:t>
                </a:r>
                <a:r>
                  <a:rPr lang="en-US" sz="1200" i="1" kern="1200" baseline="-250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2</a:t>
                </a:r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is the 2-norm of its argument *, and </a:t>
                </a:r>
                <a:r>
                  <a:rPr lang="en-US" sz="1200" i="1" kern="120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u.v</a:t>
                </a:r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is the dot product of </a:t>
                </a:r>
                <a:r>
                  <a:rPr lang="en-US" sz="1200" i="1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u</a:t>
                </a:r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and </a:t>
                </a:r>
                <a:r>
                  <a:rPr lang="en-US" sz="1200" i="1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v.</a:t>
                </a:r>
              </a:p>
              <a:p>
                <a:endParaRPr lang="en-US" sz="1200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Where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𝑣 ̅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is the mean of the elements of vector 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and 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x.y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is the dot product of 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and 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y </a:t>
                </a:r>
                <a:r>
                  <a:rPr lang="en-US" sz="1200" i="1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endParaRPr lang="en-US" sz="1200" i="1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25A8E4-8A77-4CE6-A9DB-7AD093CA8D8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58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25A8E4-8A77-4CE6-A9DB-7AD093CA8D8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871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DEA50-8155-497D-A319-ABCB382605C6}" type="datetime1">
              <a:rPr lang="en-US" smtClean="0"/>
              <a:t>18-Apr-18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049F-7E25-42EB-A15B-9B393382E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81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10A7E-9E9E-4516-A812-C6DA53650B84}" type="datetime1">
              <a:rPr lang="en-US" smtClean="0"/>
              <a:t>18-Apr-18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049F-7E25-42EB-A15B-9B393382E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997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33CD4-52C1-4FF9-861E-DB80DAFAE7AE}" type="datetime1">
              <a:rPr lang="en-US" smtClean="0"/>
              <a:t>18-Apr-18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049F-7E25-42EB-A15B-9B393382E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177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6F697-B3C5-4D58-AF13-42AC36B1655C}" type="datetime1">
              <a:rPr lang="en-US" smtClean="0"/>
              <a:t>18-Apr-18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049F-7E25-42EB-A15B-9B393382E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96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10108-5D72-4A93-B683-E79BDE4996AE}" type="datetime1">
              <a:rPr lang="en-US" smtClean="0"/>
              <a:t>18-Apr-18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049F-7E25-42EB-A15B-9B393382E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767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FE12-5875-4C62-B908-0E7258A530A8}" type="datetime1">
              <a:rPr lang="en-US" smtClean="0"/>
              <a:t>18-Apr-18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049F-7E25-42EB-A15B-9B393382E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821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E10F0-FC1C-4497-8EA1-D44C86586CD1}" type="datetime1">
              <a:rPr lang="en-US" smtClean="0"/>
              <a:t>18-Apr-18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049F-7E25-42EB-A15B-9B393382E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921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9E846-FBD9-4D8C-AF93-0D906A8B65CE}" type="datetime1">
              <a:rPr lang="en-US" smtClean="0"/>
              <a:t>18-Apr-18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049F-7E25-42EB-A15B-9B393382E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865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8F6A1-927A-4451-9563-451764B86D5B}" type="datetime1">
              <a:rPr lang="en-US" smtClean="0"/>
              <a:t>18-Apr-18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049F-7E25-42EB-A15B-9B393382E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85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D395D-ACE1-4154-9A7B-622D51670758}" type="datetime1">
              <a:rPr lang="en-US" smtClean="0"/>
              <a:t>18-Apr-18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049F-7E25-42EB-A15B-9B393382E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21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57981-97EA-4165-9AB8-47964DDC4A8D}" type="datetime1">
              <a:rPr lang="en-US" smtClean="0"/>
              <a:t>18-Apr-18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049F-7E25-42EB-A15B-9B393382E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539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F50B6-D6B0-4E41-B670-03851340694B}" type="datetime1">
              <a:rPr lang="en-US" smtClean="0"/>
              <a:t>18-Apr-18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31049F-7E25-42EB-A15B-9B393382E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355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nologyreview.com/s/513696/deep-learning/" TargetMode="External"/><Relationship Id="rId2" Type="http://schemas.openxmlformats.org/officeDocument/2006/relationships/hyperlink" Target="https://www.technologyreview.com/profile/robert-d-hof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ufldl.stanford.edu/tutorial/unsupervised/Autoencoders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049F-7E25-42EB-A15B-9B393382EA99}" type="slidenum">
              <a:rPr lang="en-US" smtClean="0"/>
              <a:t>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452780" y="3432133"/>
            <a:ext cx="411490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i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Saman Paidar Nia </a:t>
            </a:r>
          </a:p>
        </p:txBody>
      </p:sp>
      <p:sp>
        <p:nvSpPr>
          <p:cNvPr id="8" name="Rectangle 7"/>
          <p:cNvSpPr/>
          <p:nvPr/>
        </p:nvSpPr>
        <p:spPr>
          <a:xfrm>
            <a:off x="3166210" y="2601136"/>
            <a:ext cx="668804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i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Deep Learning Clustering </a:t>
            </a:r>
          </a:p>
        </p:txBody>
      </p:sp>
    </p:spTree>
    <p:extLst>
      <p:ext uri="{BB962C8B-B14F-4D97-AF65-F5344CB8AC3E}">
        <p14:creationId xmlns:p14="http://schemas.microsoft.com/office/powerpoint/2010/main" val="42885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962150"/>
            <a:ext cx="10515600" cy="416845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Georgia" panose="02040502050405020303" pitchFamily="18" charset="0"/>
              </a:rPr>
              <a:t>Using datasets </a:t>
            </a:r>
            <a:r>
              <a:rPr lang="en-US" sz="1800" dirty="0">
                <a:latin typeface="Georgia" panose="02040502050405020303" pitchFamily="18" charset="0"/>
              </a:rPr>
              <a:t>which already have been used by </a:t>
            </a:r>
            <a:r>
              <a:rPr lang="en-US" sz="1800" dirty="0">
                <a:latin typeface="Georgia" panose="02040502050405020303" pitchFamily="18" charset="0"/>
              </a:rPr>
              <a:t>origin and recants papers: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Georgia" panose="02040502050405020303" pitchFamily="18" charset="0"/>
              </a:rPr>
              <a:t>20-newsgroups text dataset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Georgia" panose="02040502050405020303" pitchFamily="18" charset="0"/>
              </a:rPr>
              <a:t>Wine dataset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Georgia" panose="02040502050405020303" pitchFamily="18" charset="0"/>
              </a:rPr>
              <a:t>The structure of our layers is based on origin </a:t>
            </a:r>
            <a:r>
              <a:rPr lang="en-US" sz="1800" dirty="0">
                <a:latin typeface="Georgia" panose="02040502050405020303" pitchFamily="18" charset="0"/>
              </a:rPr>
              <a:t>paper</a:t>
            </a:r>
            <a:r>
              <a:rPr lang="en-US" sz="1800" dirty="0">
                <a:latin typeface="Georgia" panose="02040502050405020303" pitchFamily="18" charset="0"/>
              </a:rPr>
              <a:t> (</a:t>
            </a:r>
            <a:r>
              <a:rPr lang="it-IT" sz="1800" dirty="0">
                <a:latin typeface="Georgia" panose="02040502050405020303" pitchFamily="18" charset="0"/>
              </a:rPr>
              <a:t>F. Tian, B. Gao, Q. Cui, E. Chen, T. </a:t>
            </a:r>
            <a:r>
              <a:rPr lang="it-IT" sz="1800" dirty="0">
                <a:latin typeface="Georgia" panose="02040502050405020303" pitchFamily="18" charset="0"/>
              </a:rPr>
              <a:t>Liu, 2014</a:t>
            </a:r>
            <a:r>
              <a:rPr lang="en-US" sz="1800" dirty="0" smtClean="0">
                <a:latin typeface="Georgia" panose="02040502050405020303" pitchFamily="18" charset="0"/>
              </a:rPr>
              <a:t>) </a:t>
            </a:r>
            <a:r>
              <a:rPr lang="en-US" sz="1800" dirty="0">
                <a:latin typeface="Georgia" panose="02040502050405020303" pitchFamily="18" charset="0"/>
              </a:rPr>
              <a:t>:</a:t>
            </a:r>
          </a:p>
          <a:p>
            <a:pPr lvl="1">
              <a:lnSpc>
                <a:spcPct val="150000"/>
              </a:lnSpc>
            </a:pPr>
            <a:endParaRPr lang="en-US" sz="1600" dirty="0">
              <a:latin typeface="Georgia" panose="02040502050405020303" pitchFamily="18" charset="0"/>
              <a:ea typeface="+mj-ea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049F-7E25-42EB-A15B-9B393382EA99}" type="slidenum">
              <a:rPr lang="en-US" smtClean="0"/>
              <a:t>10</a:t>
            </a:fld>
            <a:endParaRPr lang="en-US" dirty="0"/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Experimental</a:t>
            </a:r>
            <a:r>
              <a:rPr lang="en-US" sz="2000" b="1" dirty="0">
                <a:latin typeface="Georgia" panose="02040502050405020303" pitchFamily="18" charset="0"/>
              </a:rPr>
              <a:t>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Evaluation</a:t>
            </a:r>
          </a:p>
        </p:txBody>
      </p:sp>
      <p:pic>
        <p:nvPicPr>
          <p:cNvPr id="51" name="Content Placeholder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343" y="32084"/>
            <a:ext cx="1660572" cy="1294808"/>
          </a:xfrm>
          <a:prstGeom prst="rect">
            <a:avLst/>
          </a:prstGeom>
        </p:spPr>
      </p:pic>
      <p:cxnSp>
        <p:nvCxnSpPr>
          <p:cNvPr id="52" name="Elbow Connector 51"/>
          <p:cNvCxnSpPr/>
          <p:nvPr/>
        </p:nvCxnSpPr>
        <p:spPr>
          <a:xfrm rot="10800000">
            <a:off x="838201" y="1027908"/>
            <a:ext cx="10050437" cy="235539"/>
          </a:xfrm>
          <a:prstGeom prst="bentConnector3">
            <a:avLst>
              <a:gd name="adj1" fmla="val 101625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700361"/>
              </p:ext>
            </p:extLst>
          </p:nvPr>
        </p:nvGraphicFramePr>
        <p:xfrm>
          <a:off x="3819247" y="4048535"/>
          <a:ext cx="4553506" cy="21949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57671">
                  <a:extLst>
                    <a:ext uri="{9D8B030D-6E8A-4147-A177-3AD203B41FA5}">
                      <a16:colId xmlns:a16="http://schemas.microsoft.com/office/drawing/2014/main" val="3379532863"/>
                    </a:ext>
                  </a:extLst>
                </a:gridCol>
                <a:gridCol w="3395835">
                  <a:extLst>
                    <a:ext uri="{9D8B030D-6E8A-4147-A177-3AD203B41FA5}">
                      <a16:colId xmlns:a16="http://schemas.microsoft.com/office/drawing/2014/main" val="1142071131"/>
                    </a:ext>
                  </a:extLst>
                </a:gridCol>
              </a:tblGrid>
              <a:tr h="347372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Dataset</a:t>
                      </a:r>
                      <a:endParaRPr lang="en-US" sz="1400" kern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Nodes</a:t>
                      </a:r>
                      <a:endParaRPr lang="en-US" sz="1400" kern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6266554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Wine</a:t>
                      </a:r>
                      <a:endParaRPr lang="en-US" sz="1400" kern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178 – 128 – 64</a:t>
                      </a:r>
                      <a:endParaRPr lang="en-US" sz="1400" kern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86257410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Iris</a:t>
                      </a:r>
                      <a:endParaRPr lang="en-US" sz="1400" kern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150 – 128 – 2</a:t>
                      </a:r>
                      <a:endParaRPr lang="en-US" sz="1400" kern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9282087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3NG</a:t>
                      </a:r>
                      <a:endParaRPr lang="en-US" sz="1400" kern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600 – 512 – 256</a:t>
                      </a:r>
                      <a:endParaRPr lang="en-US" sz="1400" kern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9386578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6NG</a:t>
                      </a:r>
                      <a:endParaRPr lang="en-US" sz="1400" kern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1,200 – 1,024 – 512 – 256 - 128</a:t>
                      </a:r>
                      <a:endParaRPr lang="en-US" sz="1400" kern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9449249"/>
                  </a:ext>
                </a:extLst>
              </a:tr>
              <a:tr h="347372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9NG</a:t>
                      </a:r>
                      <a:endParaRPr lang="en-US" sz="1400" kern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1,800 – 1,024 – 512 – 256 - 128</a:t>
                      </a:r>
                      <a:endParaRPr lang="en-US" sz="1400" kern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99614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097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5619" y="2023729"/>
            <a:ext cx="10283019" cy="4168458"/>
          </a:xfrm>
        </p:spPr>
        <p:txBody>
          <a:bodyPr>
            <a:normAutofit/>
          </a:bodyPr>
          <a:lstStyle/>
          <a:p>
            <a:pPr lvl="1" algn="just">
              <a:lnSpc>
                <a:spcPct val="150000"/>
              </a:lnSpc>
            </a:pPr>
            <a:r>
              <a:rPr lang="en-US" sz="1800" dirty="0">
                <a:latin typeface="Georgia" panose="02040502050405020303" pitchFamily="18" charset="0"/>
              </a:rPr>
              <a:t>Compare the results </a:t>
            </a:r>
            <a:r>
              <a:rPr lang="en-US" sz="1800" dirty="0">
                <a:latin typeface="Georgia" panose="02040502050405020303" pitchFamily="18" charset="0"/>
              </a:rPr>
              <a:t>called AE which shorted for autoencoder to both recent </a:t>
            </a:r>
            <a:r>
              <a:rPr lang="en-US" sz="1800" dirty="0">
                <a:latin typeface="Georgia" panose="02040502050405020303" pitchFamily="18" charset="0"/>
              </a:rPr>
              <a:t>result.</a:t>
            </a:r>
          </a:p>
          <a:p>
            <a:pPr lvl="1" algn="just">
              <a:lnSpc>
                <a:spcPct val="150000"/>
              </a:lnSpc>
            </a:pPr>
            <a:r>
              <a:rPr lang="en-US" sz="1800" dirty="0">
                <a:latin typeface="Georgia" panose="02040502050405020303" pitchFamily="18" charset="0"/>
              </a:rPr>
              <a:t>SAE shorted for spars autoencoder for original paper (</a:t>
            </a:r>
            <a:r>
              <a:rPr lang="it-IT" sz="1800" dirty="0">
                <a:latin typeface="Georgia" panose="02040502050405020303" pitchFamily="18" charset="0"/>
              </a:rPr>
              <a:t>F. Tian, B. Gao, Q. Cui, E. Chen, T. Liu, </a:t>
            </a:r>
            <a:r>
              <a:rPr lang="it-IT" sz="1800" dirty="0">
                <a:latin typeface="Georgia" panose="02040502050405020303" pitchFamily="18" charset="0"/>
              </a:rPr>
              <a:t>2014</a:t>
            </a:r>
            <a:r>
              <a:rPr lang="en-US" sz="1800" dirty="0">
                <a:latin typeface="Georgia" panose="02040502050405020303" pitchFamily="18" charset="0"/>
              </a:rPr>
              <a:t>).</a:t>
            </a:r>
          </a:p>
          <a:p>
            <a:pPr lvl="1" algn="just">
              <a:lnSpc>
                <a:spcPct val="150000"/>
              </a:lnSpc>
            </a:pPr>
            <a:r>
              <a:rPr lang="en-US" sz="1800" dirty="0">
                <a:latin typeface="Georgia" panose="02040502050405020303" pitchFamily="18" charset="0"/>
              </a:rPr>
              <a:t>DAE shorted </a:t>
            </a:r>
            <a:r>
              <a:rPr lang="en-US" sz="1800" dirty="0">
                <a:latin typeface="Georgia" panose="02040502050405020303" pitchFamily="18" charset="0"/>
              </a:rPr>
              <a:t>for denoising </a:t>
            </a:r>
            <a:r>
              <a:rPr lang="en-US" sz="1800" dirty="0">
                <a:latin typeface="Georgia" panose="02040502050405020303" pitchFamily="18" charset="0"/>
              </a:rPr>
              <a:t>autoencoder for second paper (</a:t>
            </a:r>
            <a:r>
              <a:rPr lang="pt-BR" sz="1800" dirty="0">
                <a:latin typeface="Georgia" panose="02040502050405020303" pitchFamily="18" charset="0"/>
              </a:rPr>
              <a:t>S. Cao, W. Lu, Q, Xu, 2016</a:t>
            </a:r>
            <a:r>
              <a:rPr lang="en-US" sz="1800" dirty="0">
                <a:latin typeface="Georgia" panose="02040502050405020303" pitchFamily="18" charset="0"/>
              </a:rPr>
              <a:t>).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600" dirty="0" smtClean="0">
                <a:latin typeface="Georgia" panose="02040502050405020303" pitchFamily="18" charset="0"/>
                <a:ea typeface="+mj-ea"/>
                <a:cs typeface="+mj-cs"/>
              </a:rPr>
              <a:t> </a:t>
            </a:r>
            <a:endParaRPr lang="en-US" sz="1600" dirty="0">
              <a:latin typeface="Georgia" panose="02040502050405020303" pitchFamily="18" charset="0"/>
              <a:ea typeface="+mj-ea"/>
              <a:cs typeface="+mj-cs"/>
            </a:endParaRPr>
          </a:p>
          <a:p>
            <a:pPr lvl="1">
              <a:lnSpc>
                <a:spcPct val="150000"/>
              </a:lnSpc>
            </a:pPr>
            <a:endParaRPr lang="en-US" sz="1600" dirty="0">
              <a:latin typeface="Georgia" panose="02040502050405020303" pitchFamily="18" charset="0"/>
              <a:ea typeface="+mj-ea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049F-7E25-42EB-A15B-9B393382EA99}" type="slidenum">
              <a:rPr lang="en-US" smtClean="0"/>
              <a:t>11</a:t>
            </a:fld>
            <a:endParaRPr lang="en-US" dirty="0"/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Experimental</a:t>
            </a:r>
            <a:r>
              <a:rPr lang="en-US" sz="2000" b="1" dirty="0">
                <a:latin typeface="Georgia" panose="02040502050405020303" pitchFamily="18" charset="0"/>
              </a:rPr>
              <a:t>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Evaluation</a:t>
            </a:r>
            <a:r>
              <a:rPr lang="en-US" sz="2000" b="1" dirty="0">
                <a:latin typeface="Georgia" panose="02040502050405020303" pitchFamily="18" charset="0"/>
              </a:rPr>
              <a:t> 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  <a:latin typeface="Georgia" panose="02040502050405020303" pitchFamily="18" charset="0"/>
              </a:rPr>
              <a:t>Cont.</a:t>
            </a:r>
          </a:p>
        </p:txBody>
      </p:sp>
      <p:pic>
        <p:nvPicPr>
          <p:cNvPr id="51" name="Content Placeholder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343" y="32084"/>
            <a:ext cx="1660572" cy="1294808"/>
          </a:xfrm>
          <a:prstGeom prst="rect">
            <a:avLst/>
          </a:prstGeom>
        </p:spPr>
      </p:pic>
      <p:cxnSp>
        <p:nvCxnSpPr>
          <p:cNvPr id="52" name="Elbow Connector 51"/>
          <p:cNvCxnSpPr/>
          <p:nvPr/>
        </p:nvCxnSpPr>
        <p:spPr>
          <a:xfrm rot="10800000">
            <a:off x="838201" y="1027908"/>
            <a:ext cx="10050437" cy="235539"/>
          </a:xfrm>
          <a:prstGeom prst="bentConnector3">
            <a:avLst>
              <a:gd name="adj1" fmla="val 101625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590010"/>
              </p:ext>
            </p:extLst>
          </p:nvPr>
        </p:nvGraphicFramePr>
        <p:xfrm>
          <a:off x="2808793" y="4261755"/>
          <a:ext cx="6574414" cy="19304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29140">
                  <a:extLst>
                    <a:ext uri="{9D8B030D-6E8A-4147-A177-3AD203B41FA5}">
                      <a16:colId xmlns:a16="http://schemas.microsoft.com/office/drawing/2014/main" val="3240389574"/>
                    </a:ext>
                  </a:extLst>
                </a:gridCol>
                <a:gridCol w="973987">
                  <a:extLst>
                    <a:ext uri="{9D8B030D-6E8A-4147-A177-3AD203B41FA5}">
                      <a16:colId xmlns:a16="http://schemas.microsoft.com/office/drawing/2014/main" val="624296330"/>
                    </a:ext>
                  </a:extLst>
                </a:gridCol>
                <a:gridCol w="973987">
                  <a:extLst>
                    <a:ext uri="{9D8B030D-6E8A-4147-A177-3AD203B41FA5}">
                      <a16:colId xmlns:a16="http://schemas.microsoft.com/office/drawing/2014/main" val="6674621"/>
                    </a:ext>
                  </a:extLst>
                </a:gridCol>
                <a:gridCol w="892822">
                  <a:extLst>
                    <a:ext uri="{9D8B030D-6E8A-4147-A177-3AD203B41FA5}">
                      <a16:colId xmlns:a16="http://schemas.microsoft.com/office/drawing/2014/main" val="2706048819"/>
                    </a:ext>
                  </a:extLst>
                </a:gridCol>
                <a:gridCol w="811656">
                  <a:extLst>
                    <a:ext uri="{9D8B030D-6E8A-4147-A177-3AD203B41FA5}">
                      <a16:colId xmlns:a16="http://schemas.microsoft.com/office/drawing/2014/main" val="3440767037"/>
                    </a:ext>
                  </a:extLst>
                </a:gridCol>
                <a:gridCol w="892822">
                  <a:extLst>
                    <a:ext uri="{9D8B030D-6E8A-4147-A177-3AD203B41FA5}">
                      <a16:colId xmlns:a16="http://schemas.microsoft.com/office/drawing/2014/main" val="2973778576"/>
                    </a:ext>
                  </a:extLst>
                </a:gridCol>
              </a:tblGrid>
              <a:tr h="48260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effectLst/>
                        </a:rPr>
                        <a:t>Autoencoder Model</a:t>
                      </a:r>
                      <a:endParaRPr lang="en-US" sz="1800" b="0" kern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effectLst/>
                        </a:rPr>
                        <a:t>wine</a:t>
                      </a:r>
                      <a:endParaRPr lang="en-US" sz="1800" b="0" kern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>
                          <a:effectLst/>
                        </a:rPr>
                        <a:t>iris</a:t>
                      </a:r>
                      <a:endParaRPr lang="en-US" sz="1800" b="0" kern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>
                          <a:effectLst/>
                        </a:rPr>
                        <a:t>3NG</a:t>
                      </a:r>
                      <a:endParaRPr lang="en-US" sz="1800" b="0" kern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>
                          <a:effectLst/>
                        </a:rPr>
                        <a:t>6NG</a:t>
                      </a:r>
                      <a:endParaRPr lang="en-US" sz="1800" b="0" kern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>
                          <a:effectLst/>
                        </a:rPr>
                        <a:t>9NG</a:t>
                      </a:r>
                      <a:endParaRPr lang="en-US" sz="1800" b="0" kern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0309167"/>
                  </a:ext>
                </a:extLst>
              </a:tr>
              <a:tr h="48260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effectLst/>
                        </a:rPr>
                        <a:t>SAE</a:t>
                      </a:r>
                      <a:endParaRPr lang="en-US" sz="1800" b="0" kern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effectLst/>
                        </a:rPr>
                        <a:t>84.00</a:t>
                      </a:r>
                      <a:endParaRPr lang="en-US" sz="1800" b="0" kern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effectLst/>
                        </a:rPr>
                        <a:t>no-result</a:t>
                      </a:r>
                      <a:endParaRPr lang="en-US" sz="1800" b="0" kern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effectLst/>
                        </a:rPr>
                        <a:t>81.00</a:t>
                      </a:r>
                      <a:endParaRPr lang="en-US" sz="1800" b="0" kern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effectLst/>
                        </a:rPr>
                        <a:t>60.00</a:t>
                      </a:r>
                      <a:endParaRPr lang="en-US" sz="1800" b="0" kern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effectLst/>
                        </a:rPr>
                        <a:t>41.00</a:t>
                      </a:r>
                      <a:endParaRPr lang="en-US" sz="1800" b="0" kern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9678587"/>
                  </a:ext>
                </a:extLst>
              </a:tr>
              <a:tr h="48260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>
                          <a:effectLst/>
                        </a:rPr>
                        <a:t>DAE</a:t>
                      </a:r>
                      <a:endParaRPr lang="en-US" sz="1800" b="0" kern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effectLst/>
                        </a:rPr>
                        <a:t>no-result</a:t>
                      </a:r>
                      <a:endParaRPr lang="en-US" sz="1800" b="0" kern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effectLst/>
                        </a:rPr>
                        <a:t>no-result</a:t>
                      </a:r>
                      <a:endParaRPr lang="en-US" sz="1800" b="0" kern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effectLst/>
                        </a:rPr>
                        <a:t>80.44</a:t>
                      </a:r>
                      <a:endParaRPr lang="en-US" sz="1800" b="0" kern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effectLst/>
                        </a:rPr>
                        <a:t>68.87</a:t>
                      </a:r>
                      <a:endParaRPr lang="en-US" sz="1800" b="0" kern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effectLst/>
                        </a:rPr>
                        <a:t>59.13</a:t>
                      </a:r>
                      <a:endParaRPr lang="en-US" sz="1800" b="0" kern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1096433"/>
                  </a:ext>
                </a:extLst>
              </a:tr>
              <a:tr h="48260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effectLst/>
                        </a:rPr>
                        <a:t>AE</a:t>
                      </a:r>
                      <a:endParaRPr lang="en-US" sz="1800" b="1" kern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effectLst/>
                        </a:rPr>
                        <a:t>100</a:t>
                      </a:r>
                      <a:endParaRPr lang="en-US" sz="1800" b="1" kern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effectLst/>
                        </a:rPr>
                        <a:t>100</a:t>
                      </a:r>
                      <a:endParaRPr lang="en-US" sz="1800" b="1" kern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effectLst/>
                        </a:rPr>
                        <a:t>87.83</a:t>
                      </a:r>
                      <a:endParaRPr lang="en-US" sz="1800" b="1" kern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effectLst/>
                        </a:rPr>
                        <a:t>70.09</a:t>
                      </a:r>
                      <a:endParaRPr lang="en-US" sz="1800" b="1" kern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effectLst/>
                        </a:rPr>
                        <a:t>60.64</a:t>
                      </a:r>
                      <a:endParaRPr lang="en-US" sz="1800" b="1" kern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9265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310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962150"/>
            <a:ext cx="10515600" cy="4168458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>
                <a:latin typeface="Georgia" panose="02040502050405020303" pitchFamily="18" charset="0"/>
              </a:rPr>
              <a:t>Compare </a:t>
            </a:r>
            <a:r>
              <a:rPr lang="en-US" sz="1800" dirty="0">
                <a:latin typeface="Georgia" panose="02040502050405020303" pitchFamily="18" charset="0"/>
              </a:rPr>
              <a:t>the model with spectral clustering. </a:t>
            </a:r>
            <a:endParaRPr lang="en-US" sz="1800" dirty="0">
              <a:latin typeface="Georgia" panose="02040502050405020303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Georgia" panose="02040502050405020303" pitchFamily="18" charset="0"/>
              </a:rPr>
              <a:t>To </a:t>
            </a:r>
            <a:r>
              <a:rPr lang="en-US" sz="1800" dirty="0">
                <a:latin typeface="Georgia" panose="02040502050405020303" pitchFamily="18" charset="0"/>
              </a:rPr>
              <a:t>show the power of deep </a:t>
            </a:r>
            <a:r>
              <a:rPr lang="en-US" sz="1800" dirty="0">
                <a:latin typeface="Georgia" panose="02040502050405020303" pitchFamily="18" charset="0"/>
              </a:rPr>
              <a:t>learning also </a:t>
            </a:r>
            <a:r>
              <a:rPr lang="en-US" sz="1800" dirty="0">
                <a:latin typeface="Georgia" panose="02040502050405020303" pitchFamily="18" charset="0"/>
              </a:rPr>
              <a:t>run the k-means algorithm on the original similarity </a:t>
            </a:r>
            <a:r>
              <a:rPr lang="en-US" sz="1800" dirty="0">
                <a:latin typeface="Georgia" panose="02040502050405020303" pitchFamily="18" charset="0"/>
              </a:rPr>
              <a:t>graph.</a:t>
            </a:r>
          </a:p>
          <a:p>
            <a:pPr lvl="1">
              <a:lnSpc>
                <a:spcPct val="150000"/>
              </a:lnSpc>
            </a:pPr>
            <a:endParaRPr lang="en-US" sz="1600" b="1" dirty="0">
              <a:latin typeface="Georgia" panose="02040502050405020303" pitchFamily="18" charset="0"/>
              <a:ea typeface="+mj-ea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049F-7E25-42EB-A15B-9B393382EA99}" type="slidenum">
              <a:rPr lang="en-US" smtClean="0"/>
              <a:t>12</a:t>
            </a:fld>
            <a:endParaRPr lang="en-US" dirty="0"/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Experimental</a:t>
            </a:r>
            <a:r>
              <a:rPr lang="en-US" sz="2400" b="1" dirty="0" smtClean="0">
                <a:latin typeface="Georgia" panose="02040502050405020303" pitchFamily="18" charset="0"/>
              </a:rPr>
              <a:t>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Evaluation</a:t>
            </a:r>
            <a:r>
              <a:rPr lang="en-US" sz="2400" b="1" dirty="0" smtClean="0">
                <a:latin typeface="Georgia" panose="02040502050405020303" pitchFamily="18" charset="0"/>
              </a:rPr>
              <a:t> 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  <a:latin typeface="Georgia" panose="02040502050405020303" pitchFamily="18" charset="0"/>
              </a:rPr>
              <a:t>Cont.</a:t>
            </a:r>
          </a:p>
        </p:txBody>
      </p:sp>
      <p:pic>
        <p:nvPicPr>
          <p:cNvPr id="51" name="Content Placeholder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343" y="32084"/>
            <a:ext cx="1660572" cy="1294808"/>
          </a:xfrm>
          <a:prstGeom prst="rect">
            <a:avLst/>
          </a:prstGeom>
        </p:spPr>
      </p:pic>
      <p:cxnSp>
        <p:nvCxnSpPr>
          <p:cNvPr id="52" name="Elbow Connector 51"/>
          <p:cNvCxnSpPr/>
          <p:nvPr/>
        </p:nvCxnSpPr>
        <p:spPr>
          <a:xfrm rot="10800000">
            <a:off x="838201" y="1027908"/>
            <a:ext cx="10050437" cy="235539"/>
          </a:xfrm>
          <a:prstGeom prst="bentConnector3">
            <a:avLst>
              <a:gd name="adj1" fmla="val 101625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64231"/>
              </p:ext>
            </p:extLst>
          </p:nvPr>
        </p:nvGraphicFramePr>
        <p:xfrm>
          <a:off x="2902095" y="3325192"/>
          <a:ext cx="6387810" cy="2194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08132">
                  <a:extLst>
                    <a:ext uri="{9D8B030D-6E8A-4147-A177-3AD203B41FA5}">
                      <a16:colId xmlns:a16="http://schemas.microsoft.com/office/drawing/2014/main" val="1634703571"/>
                    </a:ext>
                  </a:extLst>
                </a:gridCol>
                <a:gridCol w="946342">
                  <a:extLst>
                    <a:ext uri="{9D8B030D-6E8A-4147-A177-3AD203B41FA5}">
                      <a16:colId xmlns:a16="http://schemas.microsoft.com/office/drawing/2014/main" val="540341394"/>
                    </a:ext>
                  </a:extLst>
                </a:gridCol>
                <a:gridCol w="709757">
                  <a:extLst>
                    <a:ext uri="{9D8B030D-6E8A-4147-A177-3AD203B41FA5}">
                      <a16:colId xmlns:a16="http://schemas.microsoft.com/office/drawing/2014/main" val="2158735501"/>
                    </a:ext>
                  </a:extLst>
                </a:gridCol>
                <a:gridCol w="867480">
                  <a:extLst>
                    <a:ext uri="{9D8B030D-6E8A-4147-A177-3AD203B41FA5}">
                      <a16:colId xmlns:a16="http://schemas.microsoft.com/office/drawing/2014/main" val="3201699613"/>
                    </a:ext>
                  </a:extLst>
                </a:gridCol>
                <a:gridCol w="867480">
                  <a:extLst>
                    <a:ext uri="{9D8B030D-6E8A-4147-A177-3AD203B41FA5}">
                      <a16:colId xmlns:a16="http://schemas.microsoft.com/office/drawing/2014/main" val="1161098739"/>
                    </a:ext>
                  </a:extLst>
                </a:gridCol>
                <a:gridCol w="788619">
                  <a:extLst>
                    <a:ext uri="{9D8B030D-6E8A-4147-A177-3AD203B41FA5}">
                      <a16:colId xmlns:a16="http://schemas.microsoft.com/office/drawing/2014/main" val="1773727717"/>
                    </a:ext>
                  </a:extLst>
                </a:gridCol>
              </a:tblGrid>
              <a:tr h="540302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effectLst/>
                        </a:rPr>
                        <a:t>Clustering Algorithms </a:t>
                      </a:r>
                      <a:endParaRPr lang="en-US" sz="1800" b="0" kern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>
                          <a:effectLst/>
                        </a:rPr>
                        <a:t>wine</a:t>
                      </a:r>
                      <a:endParaRPr lang="en-US" sz="1800" b="0" kern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>
                          <a:effectLst/>
                        </a:rPr>
                        <a:t>iris</a:t>
                      </a:r>
                      <a:endParaRPr lang="en-US" sz="1800" b="0" kern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>
                          <a:effectLst/>
                        </a:rPr>
                        <a:t>3NG</a:t>
                      </a:r>
                      <a:endParaRPr lang="en-US" sz="1800" b="0" kern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>
                          <a:effectLst/>
                        </a:rPr>
                        <a:t>6NG</a:t>
                      </a:r>
                      <a:endParaRPr lang="en-US" sz="1800" b="0" kern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>
                          <a:effectLst/>
                        </a:rPr>
                        <a:t>9NG</a:t>
                      </a:r>
                      <a:endParaRPr lang="en-US" sz="1800" b="0" kern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2996647"/>
                  </a:ext>
                </a:extLst>
              </a:tr>
              <a:tr h="540302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effectLst/>
                        </a:rPr>
                        <a:t>K-Means</a:t>
                      </a:r>
                      <a:endParaRPr lang="en-US" sz="1800" b="0" kern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effectLst/>
                        </a:rPr>
                        <a:t>87.21</a:t>
                      </a:r>
                      <a:endParaRPr lang="en-US" sz="1800" b="0" kern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rgbClr val="FF0000"/>
                          </a:solidFill>
                          <a:effectLst/>
                        </a:rPr>
                        <a:t>100</a:t>
                      </a:r>
                      <a:endParaRPr lang="en-US" sz="1800" b="1" kern="12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>
                          <a:effectLst/>
                        </a:rPr>
                        <a:t>52.95</a:t>
                      </a:r>
                      <a:endParaRPr lang="en-US" sz="1800" b="0" kern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>
                          <a:effectLst/>
                        </a:rPr>
                        <a:t>48.10</a:t>
                      </a:r>
                      <a:endParaRPr lang="en-US" sz="1800" b="0" kern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>
                          <a:effectLst/>
                        </a:rPr>
                        <a:t>47.35</a:t>
                      </a:r>
                      <a:endParaRPr lang="en-US" sz="1800" b="0" kern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7263589"/>
                  </a:ext>
                </a:extLst>
              </a:tr>
              <a:tr h="540302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>
                          <a:effectLst/>
                        </a:rPr>
                        <a:t>Spectral Clustering</a:t>
                      </a:r>
                      <a:endParaRPr lang="en-US" sz="1800" b="0" kern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effectLst/>
                        </a:rPr>
                        <a:t>86.62</a:t>
                      </a:r>
                      <a:endParaRPr lang="en-US" sz="1800" b="0" kern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rgbClr val="FF0000"/>
                          </a:solidFill>
                          <a:effectLst/>
                        </a:rPr>
                        <a:t>100</a:t>
                      </a:r>
                      <a:endParaRPr lang="en-US" sz="1800" b="1" kern="12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effectLst/>
                        </a:rPr>
                        <a:t>71.14</a:t>
                      </a:r>
                      <a:endParaRPr lang="en-US" sz="1800" b="0" kern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effectLst/>
                        </a:rPr>
                        <a:t>67.27</a:t>
                      </a:r>
                      <a:endParaRPr lang="en-US" sz="1800" b="0" kern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>
                          <a:effectLst/>
                        </a:rPr>
                        <a:t>53.94</a:t>
                      </a:r>
                      <a:endParaRPr lang="en-US" sz="1800" b="0" kern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9619119"/>
                  </a:ext>
                </a:extLst>
              </a:tr>
              <a:tr h="540302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effectLst/>
                        </a:rPr>
                        <a:t>AE</a:t>
                      </a:r>
                      <a:endParaRPr lang="en-US" sz="1800" b="1" kern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effectLst/>
                        </a:rPr>
                        <a:t>100</a:t>
                      </a:r>
                      <a:endParaRPr lang="en-US" sz="1800" b="1" kern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rgbClr val="FF0000"/>
                          </a:solidFill>
                          <a:effectLst/>
                        </a:rPr>
                        <a:t>100</a:t>
                      </a:r>
                      <a:endParaRPr lang="en-US" sz="1800" b="1" kern="12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effectLst/>
                        </a:rPr>
                        <a:t>87.83</a:t>
                      </a:r>
                      <a:endParaRPr lang="en-US" sz="1800" b="1" kern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effectLst/>
                        </a:rPr>
                        <a:t>70.09</a:t>
                      </a:r>
                      <a:endParaRPr lang="en-US" sz="1800" b="1" kern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effectLst/>
                        </a:rPr>
                        <a:t>60.64</a:t>
                      </a:r>
                      <a:endParaRPr lang="en-US" sz="1800" b="1" kern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7337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6460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1454"/>
            <a:ext cx="10515600" cy="1325563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Visualization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2" y="1826419"/>
            <a:ext cx="4362114" cy="4394200"/>
          </a:xfrm>
        </p:spPr>
        <p:txBody>
          <a:bodyPr>
            <a:normAutofit/>
          </a:bodyPr>
          <a:lstStyle/>
          <a:p>
            <a:pPr algn="just">
              <a:lnSpc>
                <a:spcPct val="170000"/>
              </a:lnSpc>
            </a:pPr>
            <a:r>
              <a:rPr lang="en-US" sz="1800" dirty="0">
                <a:latin typeface="Georgia" panose="02040502050405020303" pitchFamily="18" charset="0"/>
              </a:rPr>
              <a:t>Here, we have a similarity matrix (n×n) on Iris dataset.</a:t>
            </a:r>
          </a:p>
          <a:p>
            <a:pPr algn="just">
              <a:lnSpc>
                <a:spcPct val="170000"/>
              </a:lnSpc>
            </a:pPr>
            <a:r>
              <a:rPr lang="en-US" sz="1800" dirty="0">
                <a:latin typeface="Georgia" panose="02040502050405020303" pitchFamily="18" charset="0"/>
              </a:rPr>
              <a:t>The dimension is equal with the number of object: 150×150</a:t>
            </a:r>
            <a:endParaRPr lang="en-US" sz="1800" dirty="0">
              <a:latin typeface="Georgia" panose="02040502050405020303" pitchFamily="18" charset="0"/>
            </a:endParaRPr>
          </a:p>
          <a:p>
            <a:pPr algn="just">
              <a:lnSpc>
                <a:spcPct val="170000"/>
              </a:lnSpc>
            </a:pPr>
            <a:r>
              <a:rPr lang="en-US" sz="1800" dirty="0">
                <a:latin typeface="Georgia" panose="02040502050405020303" pitchFamily="18" charset="0"/>
              </a:rPr>
              <a:t>The dataset is comprise three </a:t>
            </a:r>
            <a:r>
              <a:rPr lang="en-US" sz="1800" dirty="0">
                <a:latin typeface="Georgia" panose="02040502050405020303" pitchFamily="18" charset="0"/>
              </a:rPr>
              <a:t>different </a:t>
            </a:r>
            <a:r>
              <a:rPr lang="en-US" sz="1800" dirty="0">
                <a:latin typeface="Georgia" panose="02040502050405020303" pitchFamily="18" charset="0"/>
              </a:rPr>
              <a:t>groups </a:t>
            </a:r>
            <a:r>
              <a:rPr lang="en-US" sz="1800" dirty="0">
                <a:latin typeface="Georgia" panose="02040502050405020303" pitchFamily="18" charset="0"/>
              </a:rPr>
              <a:t>of </a:t>
            </a:r>
            <a:r>
              <a:rPr lang="en-US" sz="1800" dirty="0">
                <a:latin typeface="Georgia" panose="02040502050405020303" pitchFamily="18" charset="0"/>
              </a:rPr>
              <a:t>Iris flower.</a:t>
            </a:r>
          </a:p>
          <a:p>
            <a:pPr algn="just">
              <a:lnSpc>
                <a:spcPct val="170000"/>
              </a:lnSpc>
            </a:pPr>
            <a:r>
              <a:rPr lang="en-US" sz="1800" dirty="0">
                <a:latin typeface="Georgia" panose="02040502050405020303" pitchFamily="18" charset="0"/>
              </a:rPr>
              <a:t>Our similarity </a:t>
            </a:r>
            <a:r>
              <a:rPr lang="en-US" sz="1800" dirty="0" smtClean="0">
                <a:latin typeface="Georgia" panose="02040502050405020303" pitchFamily="18" charset="0"/>
              </a:rPr>
              <a:t>can separate </a:t>
            </a:r>
            <a:r>
              <a:rPr lang="en-US" sz="1800" dirty="0">
                <a:latin typeface="Georgia" panose="02040502050405020303" pitchFamily="18" charset="0"/>
              </a:rPr>
              <a:t>all </a:t>
            </a:r>
            <a:r>
              <a:rPr lang="en-US" sz="1800" dirty="0" smtClean="0">
                <a:latin typeface="Georgia" panose="02040502050405020303" pitchFamily="18" charset="0"/>
              </a:rPr>
              <a:t>the groups </a:t>
            </a:r>
            <a:r>
              <a:rPr lang="en-US" sz="1800" dirty="0">
                <a:latin typeface="Georgia" panose="02040502050405020303" pitchFamily="18" charset="0"/>
              </a:rPr>
              <a:t>perfectly.</a:t>
            </a:r>
          </a:p>
          <a:p>
            <a:pPr marL="457200" lvl="1" indent="0" algn="ctr">
              <a:lnSpc>
                <a:spcPct val="150000"/>
              </a:lnSpc>
              <a:buNone/>
            </a:pPr>
            <a:endParaRPr lang="en-US" dirty="0" smtClean="0">
              <a:latin typeface="Georgia" panose="020405020504050203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049F-7E25-42EB-A15B-9B393382EA99}" type="slidenum">
              <a:rPr lang="en-US" smtClean="0"/>
              <a:t>13</a:t>
            </a:fld>
            <a:endParaRPr lang="en-US"/>
          </a:p>
        </p:txBody>
      </p:sp>
      <p:pic>
        <p:nvPicPr>
          <p:cNvPr id="11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343" y="32084"/>
            <a:ext cx="1660572" cy="1294808"/>
          </a:xfrm>
          <a:prstGeom prst="rect">
            <a:avLst/>
          </a:prstGeom>
        </p:spPr>
      </p:pic>
      <p:cxnSp>
        <p:nvCxnSpPr>
          <p:cNvPr id="12" name="Elbow Connector 11"/>
          <p:cNvCxnSpPr/>
          <p:nvPr/>
        </p:nvCxnSpPr>
        <p:spPr>
          <a:xfrm rot="10800000">
            <a:off x="838201" y="1027908"/>
            <a:ext cx="10050437" cy="235539"/>
          </a:xfrm>
          <a:prstGeom prst="bentConnector3">
            <a:avLst>
              <a:gd name="adj1" fmla="val 101625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Graph Similarity-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4534" b="2246"/>
          <a:stretch/>
        </p:blipFill>
        <p:spPr>
          <a:xfrm>
            <a:off x="5200315" y="1906292"/>
            <a:ext cx="4658714" cy="443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3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" grpId="0"/>
      <p:bldP spid="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049F-7E25-42EB-A15B-9B393382EA99}" type="slidenum">
              <a:rPr lang="en-US" smtClean="0"/>
              <a:t>14</a:t>
            </a:fld>
            <a:endParaRPr lang="en-US"/>
          </a:p>
        </p:txBody>
      </p:sp>
      <p:sp>
        <p:nvSpPr>
          <p:cNvPr id="73" name="Title 1"/>
          <p:cNvSpPr txBox="1">
            <a:spLocks/>
          </p:cNvSpPr>
          <p:nvPr/>
        </p:nvSpPr>
        <p:spPr>
          <a:xfrm>
            <a:off x="838200" y="3814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Visualization</a:t>
            </a:r>
            <a:r>
              <a:rPr lang="en-US" sz="2000" b="1" dirty="0" smtClean="0">
                <a:latin typeface="Georgia" panose="02040502050405020303" pitchFamily="18" charset="0"/>
              </a:rPr>
              <a:t> 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  <a:latin typeface="Georgia" panose="02040502050405020303" pitchFamily="18" charset="0"/>
              </a:rPr>
              <a:t>Cont. </a:t>
            </a:r>
          </a:p>
        </p:txBody>
      </p:sp>
      <p:pic>
        <p:nvPicPr>
          <p:cNvPr id="76" name="Content Placeholder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343" y="32084"/>
            <a:ext cx="1660572" cy="1294808"/>
          </a:xfrm>
          <a:prstGeom prst="rect">
            <a:avLst/>
          </a:prstGeom>
        </p:spPr>
      </p:pic>
      <p:cxnSp>
        <p:nvCxnSpPr>
          <p:cNvPr id="77" name="Elbow Connector 76"/>
          <p:cNvCxnSpPr/>
          <p:nvPr/>
        </p:nvCxnSpPr>
        <p:spPr>
          <a:xfrm rot="10800000">
            <a:off x="838201" y="1027908"/>
            <a:ext cx="10050437" cy="235539"/>
          </a:xfrm>
          <a:prstGeom prst="bentConnector3">
            <a:avLst>
              <a:gd name="adj1" fmla="val 101625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38198" y="1887710"/>
            <a:ext cx="9875303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Compute </a:t>
            </a:r>
            <a:r>
              <a:rPr lang="en-US" dirty="0">
                <a:latin typeface="Georgia" panose="02040502050405020303" pitchFamily="18" charset="0"/>
              </a:rPr>
              <a:t>normalized mutual info and cost function after each epoch for 6NG dataset: 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498" y="2452439"/>
            <a:ext cx="9235004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90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049F-7E25-42EB-A15B-9B393382EA99}" type="slidenum">
              <a:rPr lang="en-US" smtClean="0"/>
              <a:t>15</a:t>
            </a:fld>
            <a:endParaRPr lang="en-US"/>
          </a:p>
        </p:txBody>
      </p:sp>
      <p:sp>
        <p:nvSpPr>
          <p:cNvPr id="73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Visualization</a:t>
            </a:r>
            <a:r>
              <a:rPr lang="en-US" sz="2400" b="1" dirty="0" smtClean="0">
                <a:latin typeface="Georgia" panose="02040502050405020303" pitchFamily="18" charset="0"/>
              </a:rPr>
              <a:t> 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  <a:latin typeface="Georgia" panose="02040502050405020303" pitchFamily="18" charset="0"/>
              </a:rPr>
              <a:t>Cont. </a:t>
            </a:r>
          </a:p>
        </p:txBody>
      </p:sp>
      <p:pic>
        <p:nvPicPr>
          <p:cNvPr id="76" name="Content Placeholder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343" y="32084"/>
            <a:ext cx="1660572" cy="1294808"/>
          </a:xfrm>
          <a:prstGeom prst="rect">
            <a:avLst/>
          </a:prstGeom>
        </p:spPr>
      </p:pic>
      <p:cxnSp>
        <p:nvCxnSpPr>
          <p:cNvPr id="77" name="Elbow Connector 76"/>
          <p:cNvCxnSpPr/>
          <p:nvPr/>
        </p:nvCxnSpPr>
        <p:spPr>
          <a:xfrm rot="10800000">
            <a:off x="838201" y="1027908"/>
            <a:ext cx="10050437" cy="235539"/>
          </a:xfrm>
          <a:prstGeom prst="bentConnector3">
            <a:avLst>
              <a:gd name="adj1" fmla="val 101625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38199" y="1887710"/>
            <a:ext cx="9661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Compute </a:t>
            </a:r>
            <a:r>
              <a:rPr lang="en-US" dirty="0">
                <a:latin typeface="Georgia" panose="02040502050405020303" pitchFamily="18" charset="0"/>
              </a:rPr>
              <a:t>normalized mutual info and cost function after each epoch for wine dataset: 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498" y="2452439"/>
            <a:ext cx="9235004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1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049F-7E25-42EB-A15B-9B393382EA99}" type="slidenum">
              <a:rPr lang="en-US" smtClean="0"/>
              <a:t>16</a:t>
            </a:fld>
            <a:endParaRPr lang="en-US"/>
          </a:p>
        </p:txBody>
      </p:sp>
      <p:pic>
        <p:nvPicPr>
          <p:cNvPr id="4" name="Content Placeholder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343" y="32084"/>
            <a:ext cx="1660572" cy="1294808"/>
          </a:xfrm>
          <a:prstGeom prst="rect">
            <a:avLst/>
          </a:prstGeom>
        </p:spPr>
      </p:pic>
      <p:cxnSp>
        <p:nvCxnSpPr>
          <p:cNvPr id="5" name="Elbow Connector 4"/>
          <p:cNvCxnSpPr/>
          <p:nvPr/>
        </p:nvCxnSpPr>
        <p:spPr>
          <a:xfrm rot="10800000">
            <a:off x="838201" y="1027908"/>
            <a:ext cx="10050437" cy="235539"/>
          </a:xfrm>
          <a:prstGeom prst="bentConnector3">
            <a:avLst>
              <a:gd name="adj1" fmla="val 101625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Visualization</a:t>
            </a:r>
            <a:r>
              <a:rPr lang="en-US" sz="2400" b="1" dirty="0" smtClean="0">
                <a:latin typeface="Georgia" panose="02040502050405020303" pitchFamily="18" charset="0"/>
              </a:rPr>
              <a:t> 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  <a:latin typeface="Georgia" panose="02040502050405020303" pitchFamily="18" charset="0"/>
              </a:rPr>
              <a:t>Cont.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23" y="2602996"/>
            <a:ext cx="8320786" cy="33984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199" y="1887710"/>
            <a:ext cx="940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Visualize the </a:t>
            </a:r>
            <a:r>
              <a:rPr lang="en-US" dirty="0">
                <a:latin typeface="Georgia" panose="02040502050405020303" pitchFamily="18" charset="0"/>
              </a:rPr>
              <a:t>Autoencoder implementation on 3NG </a:t>
            </a:r>
            <a:r>
              <a:rPr lang="en-US" dirty="0">
                <a:latin typeface="Georgia" panose="02040502050405020303" pitchFamily="18" charset="0"/>
              </a:rPr>
              <a:t>dataset</a:t>
            </a:r>
            <a:r>
              <a:rPr lang="en-US" dirty="0">
                <a:latin typeface="Georgia" panose="02040502050405020303" pitchFamily="18" charset="0"/>
              </a:rPr>
              <a:t> in two dimensions:</a:t>
            </a:r>
            <a:endParaRPr 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19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049F-7E25-42EB-A15B-9B393382EA99}" type="slidenum">
              <a:rPr lang="en-US" smtClean="0"/>
              <a:t>17</a:t>
            </a:fld>
            <a:endParaRPr lang="en-US"/>
          </a:p>
        </p:txBody>
      </p:sp>
      <p:pic>
        <p:nvPicPr>
          <p:cNvPr id="4" name="Content Placeholder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343" y="32084"/>
            <a:ext cx="1660572" cy="1294808"/>
          </a:xfrm>
          <a:prstGeom prst="rect">
            <a:avLst/>
          </a:prstGeom>
        </p:spPr>
      </p:pic>
      <p:cxnSp>
        <p:nvCxnSpPr>
          <p:cNvPr id="5" name="Elbow Connector 4"/>
          <p:cNvCxnSpPr/>
          <p:nvPr/>
        </p:nvCxnSpPr>
        <p:spPr>
          <a:xfrm rot="10800000">
            <a:off x="838201" y="1027908"/>
            <a:ext cx="10050437" cy="235539"/>
          </a:xfrm>
          <a:prstGeom prst="bentConnector3">
            <a:avLst>
              <a:gd name="adj1" fmla="val 101625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Visualization</a:t>
            </a:r>
            <a:r>
              <a:rPr lang="en-US" sz="2400" b="1" dirty="0" smtClean="0">
                <a:latin typeface="Georgia" panose="02040502050405020303" pitchFamily="18" charset="0"/>
              </a:rPr>
              <a:t> 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  <a:latin typeface="Georgia" panose="02040502050405020303" pitchFamily="18" charset="0"/>
              </a:rPr>
              <a:t>Cont.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226" y="2824674"/>
            <a:ext cx="8520117" cy="33984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199" y="1887710"/>
            <a:ext cx="9661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Visualize the </a:t>
            </a:r>
            <a:r>
              <a:rPr lang="en-US" dirty="0">
                <a:latin typeface="Georgia" panose="02040502050405020303" pitchFamily="18" charset="0"/>
              </a:rPr>
              <a:t>Autoencoder implementation on 3NG </a:t>
            </a:r>
            <a:r>
              <a:rPr lang="en-US" dirty="0">
                <a:latin typeface="Georgia" panose="02040502050405020303" pitchFamily="18" charset="0"/>
              </a:rPr>
              <a:t>dataset</a:t>
            </a:r>
            <a:r>
              <a:rPr lang="en-US" dirty="0">
                <a:latin typeface="Georgia" panose="02040502050405020303" pitchFamily="18" charset="0"/>
              </a:rPr>
              <a:t> in two dimensions with deferent Gamma value </a:t>
            </a:r>
            <a:r>
              <a:rPr lang="en-US" dirty="0">
                <a:latin typeface="Georgia" panose="02040502050405020303" pitchFamily="18" charset="0"/>
              </a:rPr>
              <a:t>on </a:t>
            </a:r>
            <a:r>
              <a:rPr lang="en-US" dirty="0">
                <a:latin typeface="Georgia" panose="02040502050405020303" pitchFamily="18" charset="0"/>
              </a:rPr>
              <a:t>batch normalization </a:t>
            </a:r>
            <a:r>
              <a:rPr lang="en-US" dirty="0">
                <a:latin typeface="Georgia" panose="02040502050405020303" pitchFamily="18" charset="0"/>
              </a:rPr>
              <a:t>in </a:t>
            </a:r>
            <a:r>
              <a:rPr lang="en-US" dirty="0">
                <a:latin typeface="Georgia" panose="02040502050405020303" pitchFamily="18" charset="0"/>
              </a:rPr>
              <a:t>activation function (right for 0.1 value and left for 1.0 value) :</a:t>
            </a:r>
            <a:endParaRPr 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11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049F-7E25-42EB-A15B-9B393382EA99}" type="slidenum">
              <a:rPr lang="en-US" smtClean="0"/>
              <a:t>18</a:t>
            </a:fld>
            <a:endParaRPr lang="en-US"/>
          </a:p>
        </p:txBody>
      </p:sp>
      <p:pic>
        <p:nvPicPr>
          <p:cNvPr id="4" name="Content Placeholder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343" y="32084"/>
            <a:ext cx="1660572" cy="1294808"/>
          </a:xfrm>
          <a:prstGeom prst="rect">
            <a:avLst/>
          </a:prstGeom>
        </p:spPr>
      </p:pic>
      <p:cxnSp>
        <p:nvCxnSpPr>
          <p:cNvPr id="5" name="Elbow Connector 4"/>
          <p:cNvCxnSpPr/>
          <p:nvPr/>
        </p:nvCxnSpPr>
        <p:spPr>
          <a:xfrm rot="10800000">
            <a:off x="838201" y="1027908"/>
            <a:ext cx="10050437" cy="235539"/>
          </a:xfrm>
          <a:prstGeom prst="bentConnector3">
            <a:avLst>
              <a:gd name="adj1" fmla="val 101625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Visualization</a:t>
            </a:r>
            <a:r>
              <a:rPr lang="en-US" sz="2400" b="1" dirty="0" smtClean="0">
                <a:latin typeface="Georgia" panose="02040502050405020303" pitchFamily="18" charset="0"/>
              </a:rPr>
              <a:t> 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  <a:latin typeface="Georgia" panose="02040502050405020303" pitchFamily="18" charset="0"/>
              </a:rPr>
              <a:t>Cont.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923" y="2410441"/>
            <a:ext cx="5982153" cy="39043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199" y="1887710"/>
            <a:ext cx="940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Visualize </a:t>
            </a:r>
            <a:r>
              <a:rPr lang="en-US" dirty="0" smtClean="0">
                <a:latin typeface="Georgia" panose="02040502050405020303" pitchFamily="18" charset="0"/>
              </a:rPr>
              <a:t>ten </a:t>
            </a:r>
            <a:r>
              <a:rPr lang="en-US" dirty="0">
                <a:latin typeface="Georgia" panose="02040502050405020303" pitchFamily="18" charset="0"/>
              </a:rPr>
              <a:t>random factors with </a:t>
            </a:r>
            <a:r>
              <a:rPr lang="en-US" dirty="0">
                <a:latin typeface="Georgia" panose="02040502050405020303" pitchFamily="18" charset="0"/>
              </a:rPr>
              <a:t>an average of </a:t>
            </a:r>
            <a:r>
              <a:rPr lang="en-US" dirty="0">
                <a:latin typeface="Georgia" panose="02040502050405020303" pitchFamily="18" charset="0"/>
              </a:rPr>
              <a:t>NMI </a:t>
            </a:r>
            <a:r>
              <a:rPr lang="en-US" dirty="0">
                <a:latin typeface="Georgia" panose="02040502050405020303" pitchFamily="18" charset="0"/>
              </a:rPr>
              <a:t>results</a:t>
            </a:r>
            <a:r>
              <a:rPr lang="en-US" dirty="0">
                <a:latin typeface="Georgia" panose="02040502050405020303" pitchFamily="18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05380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96845"/>
            <a:ext cx="10515600" cy="1325563"/>
          </a:xfrm>
        </p:spPr>
        <p:txBody>
          <a:bodyPr/>
          <a:lstStyle/>
          <a:p>
            <a:pPr algn="ctr"/>
            <a:r>
              <a:rPr lang="en-US" sz="4000" b="1" dirty="0">
                <a:latin typeface="+mn-lt"/>
              </a:rPr>
              <a:t>Questions?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049F-7E25-42EB-A15B-9B393382EA9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2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Abstract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55048" y="1826419"/>
            <a:ext cx="10050437" cy="4394200"/>
          </a:xfrm>
        </p:spPr>
        <p:txBody>
          <a:bodyPr>
            <a:normAutofit fontScale="92500" lnSpcReduction="10000"/>
          </a:bodyPr>
          <a:lstStyle/>
          <a:p>
            <a:pPr lvl="1" algn="just">
              <a:lnSpc>
                <a:spcPct val="150000"/>
              </a:lnSpc>
            </a:pPr>
            <a:r>
              <a:rPr lang="en-US" sz="1800" dirty="0" smtClean="0">
                <a:latin typeface="Georgia" panose="02040502050405020303" pitchFamily="18" charset="0"/>
              </a:rPr>
              <a:t>K-Means </a:t>
            </a:r>
            <a:r>
              <a:rPr lang="en-US" sz="1800" dirty="0">
                <a:latin typeface="Georgia" panose="02040502050405020303" pitchFamily="18" charset="0"/>
              </a:rPr>
              <a:t>perform stickit for stickit distributed data</a:t>
            </a:r>
            <a:r>
              <a:rPr lang="en-US" sz="1800" dirty="0" smtClean="0">
                <a:latin typeface="Georgia" panose="02040502050405020303" pitchFamily="18" charset="0"/>
              </a:rPr>
              <a:t>.</a:t>
            </a:r>
          </a:p>
          <a:p>
            <a:pPr lvl="1" algn="just">
              <a:lnSpc>
                <a:spcPct val="150000"/>
              </a:lnSpc>
            </a:pPr>
            <a:endParaRPr lang="en-US" sz="1800" dirty="0" smtClean="0">
              <a:latin typeface="Georgia" panose="02040502050405020303" pitchFamily="18" charset="0"/>
            </a:endParaRPr>
          </a:p>
          <a:p>
            <a:pPr lvl="1" algn="just">
              <a:lnSpc>
                <a:spcPct val="150000"/>
              </a:lnSpc>
            </a:pPr>
            <a:endParaRPr lang="en-US" sz="1800" dirty="0" smtClean="0">
              <a:latin typeface="Georgia" panose="02040502050405020303" pitchFamily="18" charset="0"/>
            </a:endParaRPr>
          </a:p>
          <a:p>
            <a:pPr lvl="1" algn="just">
              <a:lnSpc>
                <a:spcPct val="150000"/>
              </a:lnSpc>
            </a:pPr>
            <a:r>
              <a:rPr lang="en-US" sz="1800" dirty="0" smtClean="0">
                <a:latin typeface="Georgia" panose="02040502050405020303" pitchFamily="18" charset="0"/>
              </a:rPr>
              <a:t>Solution:</a:t>
            </a:r>
          </a:p>
          <a:p>
            <a:pPr lvl="2" algn="just">
              <a:lnSpc>
                <a:spcPct val="150000"/>
              </a:lnSpc>
            </a:pPr>
            <a:r>
              <a:rPr lang="en-US" sz="1800" dirty="0" smtClean="0">
                <a:latin typeface="Georgia" panose="02040502050405020303" pitchFamily="18" charset="0"/>
              </a:rPr>
              <a:t>Compute the similarity for the graph: G = (V,E).</a:t>
            </a:r>
          </a:p>
          <a:p>
            <a:pPr lvl="2" algn="just">
              <a:lnSpc>
                <a:spcPct val="150000"/>
              </a:lnSpc>
            </a:pPr>
            <a:r>
              <a:rPr lang="en-US" sz="1800" dirty="0">
                <a:latin typeface="Georgia" panose="02040502050405020303" pitchFamily="18" charset="0"/>
              </a:rPr>
              <a:t>Optimize and </a:t>
            </a:r>
            <a:r>
              <a:rPr lang="en-US" sz="1800" dirty="0" smtClean="0">
                <a:latin typeface="Georgia" panose="02040502050405020303" pitchFamily="18" charset="0"/>
              </a:rPr>
              <a:t>embed the graph similarity to low dimension.</a:t>
            </a:r>
          </a:p>
          <a:p>
            <a:pPr lvl="2" algn="just">
              <a:lnSpc>
                <a:spcPct val="150000"/>
              </a:lnSpc>
            </a:pPr>
            <a:r>
              <a:rPr lang="en-US" sz="1800" dirty="0" smtClean="0">
                <a:latin typeface="Georgia" panose="02040502050405020303" pitchFamily="18" charset="0"/>
              </a:rPr>
              <a:t>Run the K-Means algorithm on new representation of graph similarity.</a:t>
            </a:r>
            <a:endParaRPr lang="en-US" sz="1800" dirty="0">
              <a:latin typeface="Georgia" panose="02040502050405020303" pitchFamily="18" charset="0"/>
            </a:endParaRPr>
          </a:p>
          <a:p>
            <a:pPr lvl="1" algn="just">
              <a:lnSpc>
                <a:spcPct val="150000"/>
              </a:lnSpc>
            </a:pPr>
            <a:r>
              <a:rPr lang="en-US" sz="1800" dirty="0" smtClean="0">
                <a:latin typeface="Georgia" panose="02040502050405020303" pitchFamily="18" charset="0"/>
              </a:rPr>
              <a:t>Two options </a:t>
            </a:r>
            <a:r>
              <a:rPr lang="en-US" sz="1800" dirty="0">
                <a:latin typeface="Georgia" panose="02040502050405020303" pitchFamily="18" charset="0"/>
              </a:rPr>
              <a:t>for </a:t>
            </a:r>
            <a:r>
              <a:rPr lang="en-US" sz="1800" dirty="0" smtClean="0">
                <a:latin typeface="Georgia" panose="02040502050405020303" pitchFamily="18" charset="0"/>
              </a:rPr>
              <a:t>optimization graph similarity:</a:t>
            </a:r>
            <a:endParaRPr lang="fa-IR" sz="1800" dirty="0" smtClean="0">
              <a:latin typeface="Georgia" panose="02040502050405020303" pitchFamily="18" charset="0"/>
            </a:endParaRPr>
          </a:p>
          <a:p>
            <a:pPr lvl="2" algn="just">
              <a:lnSpc>
                <a:spcPct val="150000"/>
              </a:lnSpc>
            </a:pPr>
            <a:r>
              <a:rPr lang="en-US" sz="1800" dirty="0" smtClean="0">
                <a:latin typeface="Georgia" panose="02040502050405020303" pitchFamily="18" charset="0"/>
              </a:rPr>
              <a:t>Spectral embedding</a:t>
            </a:r>
          </a:p>
          <a:p>
            <a:pPr lvl="2" algn="just">
              <a:lnSpc>
                <a:spcPct val="150000"/>
              </a:lnSpc>
            </a:pPr>
            <a:r>
              <a:rPr lang="en-US" sz="1800" dirty="0" smtClean="0">
                <a:latin typeface="Georgia" panose="02040502050405020303" pitchFamily="18" charset="0"/>
              </a:rPr>
              <a:t>Autoencoder </a:t>
            </a:r>
            <a:r>
              <a:rPr lang="en-US" sz="1800" dirty="0" smtClean="0">
                <a:latin typeface="Georgia" panose="02040502050405020303" pitchFamily="18" charset="0"/>
              </a:rPr>
              <a:t>embedding </a:t>
            </a:r>
            <a:endParaRPr lang="en-US" sz="1800" dirty="0">
              <a:latin typeface="Georgia" panose="020405020504050203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049F-7E25-42EB-A15B-9B393382EA99}" type="slidenum">
              <a:rPr lang="en-US" smtClean="0"/>
              <a:t>2</a:t>
            </a:fld>
            <a:endParaRPr lang="en-US"/>
          </a:p>
        </p:txBody>
      </p:sp>
      <p:pic>
        <p:nvPicPr>
          <p:cNvPr id="11" name="Content Placeholder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343" y="32084"/>
            <a:ext cx="1660572" cy="1294808"/>
          </a:xfrm>
          <a:prstGeom prst="rect">
            <a:avLst/>
          </a:prstGeom>
        </p:spPr>
      </p:pic>
      <p:cxnSp>
        <p:nvCxnSpPr>
          <p:cNvPr id="12" name="Elbow Connector 11"/>
          <p:cNvCxnSpPr/>
          <p:nvPr/>
        </p:nvCxnSpPr>
        <p:spPr>
          <a:xfrm rot="10800000">
            <a:off x="838201" y="1027908"/>
            <a:ext cx="10050437" cy="235539"/>
          </a:xfrm>
          <a:prstGeom prst="bentConnector3">
            <a:avLst>
              <a:gd name="adj1" fmla="val 101625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918" y="2584507"/>
            <a:ext cx="3504164" cy="9477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187" y="5209309"/>
            <a:ext cx="2780688" cy="114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8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Graph</a:t>
            </a:r>
            <a:r>
              <a:rPr lang="en-US" sz="2000" b="1" dirty="0">
                <a:latin typeface="Georgia" panose="02040502050405020303" pitchFamily="18" charset="0"/>
              </a:rPr>
              <a:t>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Notion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6419"/>
                <a:ext cx="10050437" cy="4394200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1800" dirty="0">
                    <a:latin typeface="Georgia" panose="02040502050405020303" pitchFamily="18" charset="0"/>
                  </a:rPr>
                  <a:t>Make data standardized:     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>
                            <a:latin typeface="Georgia" panose="02040502050405020303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Georgia" panose="02040502050405020303" pitchFamily="18" charset="0"/>
                          </a:rPr>
                          <m:t>v</m:t>
                        </m:r>
                      </m:e>
                    </m:acc>
                    <m:r>
                      <a:rPr lang="en-US" sz="1800">
                        <a:latin typeface="Georgia" panose="02040502050405020303" pitchFamily="18" charset="0"/>
                      </a:rPr>
                      <m:t> = </m:t>
                    </m:r>
                    <m:f>
                      <m:fPr>
                        <m:ctrlPr>
                          <a:rPr lang="en-US" sz="1800">
                            <a:latin typeface="Georgia" panose="02040502050405020303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en-US" sz="1800">
                                <a:latin typeface="Georgia" panose="02040502050405020303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latin typeface="Georgia" panose="02040502050405020303" pitchFamily="18" charset="0"/>
                              </a:rPr>
                              <m:t>ν</m:t>
                            </m:r>
                          </m:e>
                        </m:acc>
                      </m:num>
                      <m:den>
                        <m:r>
                          <a:rPr lang="en-US" sz="1800">
                            <a:latin typeface="Georgia" panose="02040502050405020303" pitchFamily="18" charset="0"/>
                          </a:rPr>
                          <m:t>| </m:t>
                        </m:r>
                        <m:acc>
                          <m:accPr>
                            <m:chr m:val="⃗"/>
                            <m:ctrlPr>
                              <a:rPr lang="en-US" sz="1800">
                                <a:latin typeface="Georgia" panose="02040502050405020303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latin typeface="Georgia" panose="02040502050405020303" pitchFamily="18" charset="0"/>
                              </a:rPr>
                              <m:t>ν</m:t>
                            </m:r>
                          </m:e>
                        </m:acc>
                        <m:r>
                          <a:rPr lang="en-US" sz="1800">
                            <a:latin typeface="Georgia" panose="02040502050405020303" pitchFamily="18" charset="0"/>
                          </a:rPr>
                          <m:t> |</m:t>
                        </m:r>
                      </m:den>
                    </m:f>
                  </m:oMath>
                </a14:m>
                <a:endParaRPr lang="en-US" sz="1800" dirty="0">
                  <a:latin typeface="Georgia" panose="02040502050405020303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1800" dirty="0">
                    <a:latin typeface="Georgia" panose="02040502050405020303" pitchFamily="18" charset="0"/>
                  </a:rPr>
                  <a:t>Compute graph similarity:</a:t>
                </a:r>
              </a:p>
              <a:p>
                <a:pPr lvl="1" algn="just">
                  <a:lnSpc>
                    <a:spcPct val="150000"/>
                  </a:lnSpc>
                </a:pPr>
                <a:r>
                  <a:rPr lang="en-US" sz="1800" dirty="0">
                    <a:latin typeface="Georgia" panose="02040502050405020303" pitchFamily="18" charset="0"/>
                  </a:rPr>
                  <a:t>Cosine similarity                                </a:t>
                </a:r>
                <a14:m>
                  <m:oMath xmlns:m="http://schemas.openxmlformats.org/officeDocument/2006/math">
                    <m:r>
                      <a:rPr lang="en-US" sz="1800">
                        <a:latin typeface="Georgia" panose="02040502050405020303" pitchFamily="18" charset="0"/>
                      </a:rPr>
                      <m:t>1− </m:t>
                    </m:r>
                    <m:f>
                      <m:fPr>
                        <m:ctrlPr>
                          <a:rPr lang="en-US" sz="1800">
                            <a:latin typeface="Georgia" panose="02040502050405020303" pitchFamily="18" charset="0"/>
                          </a:rPr>
                        </m:ctrlPr>
                      </m:fPr>
                      <m:num>
                        <m:r>
                          <a:rPr lang="en-US" sz="1800">
                            <a:latin typeface="Georgia" panose="02040502050405020303" pitchFamily="18" charset="0"/>
                          </a:rPr>
                          <m:t>𝑢</m:t>
                        </m:r>
                        <m:r>
                          <a:rPr lang="en-US" sz="1800">
                            <a:latin typeface="Georgia" panose="02040502050405020303" pitchFamily="18" charset="0"/>
                          </a:rPr>
                          <m:t> . </m:t>
                        </m:r>
                        <m:r>
                          <a:rPr lang="en-US" sz="1800">
                            <a:latin typeface="Georgia" panose="02040502050405020303" pitchFamily="18" charset="0"/>
                          </a:rPr>
                          <m:t>𝑣</m:t>
                        </m:r>
                      </m:num>
                      <m:den>
                        <m:sSub>
                          <m:sSubPr>
                            <m:ctrlPr>
                              <a:rPr lang="en-US" sz="1800">
                                <a:latin typeface="Georgia" panose="02040502050405020303" pitchFamily="18" charset="0"/>
                              </a:rPr>
                            </m:ctrlPr>
                          </m:sSubPr>
                          <m:e>
                            <m:r>
                              <a:rPr lang="en-US" sz="1800">
                                <a:latin typeface="Georgia" panose="02040502050405020303" pitchFamily="18" charset="0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>
                                    <a:latin typeface="Georgia" panose="02040502050405020303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>
                                    <a:latin typeface="Georgia" panose="02040502050405020303" pitchFamily="18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en-US" sz="1800">
                                <a:latin typeface="Georgia" panose="02040502050405020303" pitchFamily="18" charset="0"/>
                              </a:rPr>
                              <m:t>|</m:t>
                            </m:r>
                          </m:e>
                          <m:sub>
                            <m:r>
                              <a:rPr lang="en-US" sz="1800">
                                <a:latin typeface="Georgia" panose="02040502050405020303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800">
                                <a:latin typeface="Georgia" panose="02040502050405020303" pitchFamily="18" charset="0"/>
                              </a:rPr>
                            </m:ctrlPr>
                          </m:sSubPr>
                          <m:e>
                            <m:r>
                              <a:rPr lang="en-US" sz="1800">
                                <a:latin typeface="Georgia" panose="02040502050405020303" pitchFamily="18" charset="0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>
                                    <a:latin typeface="Georgia" panose="02040502050405020303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>
                                    <a:latin typeface="Georgia" panose="02040502050405020303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US" sz="1800">
                                <a:latin typeface="Georgia" panose="02040502050405020303" pitchFamily="18" charset="0"/>
                              </a:rPr>
                              <m:t>|</m:t>
                            </m:r>
                          </m:e>
                          <m:sub>
                            <m:r>
                              <a:rPr lang="en-US" sz="1800">
                                <a:latin typeface="Georgia" panose="02040502050405020303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>
                    <a:latin typeface="Georgia" panose="02040502050405020303" pitchFamily="18" charset="0"/>
                  </a:rPr>
                  <a:t>         </a:t>
                </a:r>
              </a:p>
              <a:p>
                <a:pPr lvl="1" algn="just">
                  <a:lnSpc>
                    <a:spcPct val="150000"/>
                  </a:lnSpc>
                </a:pPr>
                <a:r>
                  <a:rPr lang="en-US" sz="1800" dirty="0">
                    <a:latin typeface="Georgia" panose="02040502050405020303" pitchFamily="18" charset="0"/>
                  </a:rPr>
                  <a:t>Correlation similarity                       </a:t>
                </a:r>
                <a14:m>
                  <m:oMath xmlns:m="http://schemas.openxmlformats.org/officeDocument/2006/math">
                    <m:r>
                      <a:rPr lang="en-US" sz="1800">
                        <a:latin typeface="Georgia" panose="02040502050405020303" pitchFamily="18" charset="0"/>
                      </a:rPr>
                      <m:t>1− </m:t>
                    </m:r>
                    <m:f>
                      <m:fPr>
                        <m:ctrlPr>
                          <a:rPr lang="en-US" sz="1800">
                            <a:latin typeface="Georgia" panose="02040502050405020303" pitchFamily="18" charset="0"/>
                          </a:rPr>
                        </m:ctrlPr>
                      </m:fPr>
                      <m:num>
                        <m:r>
                          <a:rPr lang="en-US" sz="1800">
                            <a:latin typeface="Georgia" panose="02040502050405020303" pitchFamily="18" charset="0"/>
                          </a:rPr>
                          <m:t>(</m:t>
                        </m:r>
                        <m:r>
                          <a:rPr lang="en-US" sz="1800">
                            <a:latin typeface="Georgia" panose="02040502050405020303" pitchFamily="18" charset="0"/>
                          </a:rPr>
                          <m:t>𝑢</m:t>
                        </m:r>
                        <m:r>
                          <a:rPr lang="en-US" sz="1800">
                            <a:latin typeface="Georgia" panose="02040502050405020303" pitchFamily="18" charset="0"/>
                          </a:rPr>
                          <m:t>−ū) . (</m:t>
                        </m:r>
                        <m:r>
                          <a:rPr lang="en-US" sz="1800">
                            <a:latin typeface="Georgia" panose="02040502050405020303" pitchFamily="18" charset="0"/>
                          </a:rPr>
                          <m:t>𝑣</m:t>
                        </m:r>
                        <m:r>
                          <a:rPr lang="en-US" sz="1800">
                            <a:latin typeface="Georgia" panose="02040502050405020303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sz="1800">
                                <a:latin typeface="Georgia" panose="02040502050405020303" pitchFamily="18" charset="0"/>
                              </a:rPr>
                            </m:ctrlPr>
                          </m:accPr>
                          <m:e>
                            <m:r>
                              <a:rPr lang="en-US" sz="1800">
                                <a:latin typeface="Georgia" panose="02040502050405020303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1800">
                            <a:latin typeface="Georgia" panose="02040502050405020303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sz="1800">
                                <a:latin typeface="Georgia" panose="02040502050405020303" pitchFamily="18" charset="0"/>
                              </a:rPr>
                            </m:ctrlPr>
                          </m:sSubPr>
                          <m:e>
                            <m:r>
                              <a:rPr lang="en-US" sz="1800">
                                <a:latin typeface="Georgia" panose="02040502050405020303" pitchFamily="18" charset="0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>
                                    <a:latin typeface="Georgia" panose="02040502050405020303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>
                                    <a:latin typeface="Georgia" panose="02040502050405020303" pitchFamily="18" charset="0"/>
                                  </a:rPr>
                                  <m:t>(</m:t>
                                </m:r>
                                <m:r>
                                  <a:rPr lang="en-US" sz="1800">
                                    <a:latin typeface="Georgia" panose="02040502050405020303" pitchFamily="18" charset="0"/>
                                  </a:rPr>
                                  <m:t>𝑢</m:t>
                                </m:r>
                                <m:r>
                                  <a:rPr lang="en-US" sz="1800">
                                    <a:latin typeface="Georgia" panose="02040502050405020303" pitchFamily="18" charset="0"/>
                                  </a:rPr>
                                  <m:t>−ū)</m:t>
                                </m:r>
                              </m:e>
                            </m:d>
                            <m:r>
                              <a:rPr lang="en-US" sz="1800">
                                <a:latin typeface="Georgia" panose="02040502050405020303" pitchFamily="18" charset="0"/>
                              </a:rPr>
                              <m:t>|</m:t>
                            </m:r>
                          </m:e>
                          <m:sub>
                            <m:r>
                              <a:rPr lang="en-US" sz="1800">
                                <a:latin typeface="Georgia" panose="02040502050405020303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800">
                                <a:latin typeface="Georgia" panose="02040502050405020303" pitchFamily="18" charset="0"/>
                              </a:rPr>
                            </m:ctrlPr>
                          </m:sSubPr>
                          <m:e>
                            <m:r>
                              <a:rPr lang="en-US" sz="1800">
                                <a:latin typeface="Georgia" panose="02040502050405020303" pitchFamily="18" charset="0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>
                                    <a:latin typeface="Georgia" panose="02040502050405020303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>
                                    <a:latin typeface="Georgia" panose="02040502050405020303" pitchFamily="18" charset="0"/>
                                  </a:rPr>
                                  <m:t>(</m:t>
                                </m:r>
                                <m:r>
                                  <a:rPr lang="en-US" sz="1800">
                                    <a:latin typeface="Georgia" panose="02040502050405020303" pitchFamily="18" charset="0"/>
                                  </a:rPr>
                                  <m:t>𝑣</m:t>
                                </m:r>
                                <m:r>
                                  <a:rPr lang="en-US" sz="1800">
                                    <a:latin typeface="Georgia" panose="02040502050405020303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1800">
                                        <a:latin typeface="Georgia" panose="02040502050405020303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>
                                        <a:latin typeface="Georgia" panose="02040502050405020303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  <m:r>
                                  <a:rPr lang="en-US" sz="1800">
                                    <a:latin typeface="Georgia" panose="02040502050405020303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sz="1800">
                                <a:latin typeface="Georgia" panose="02040502050405020303" pitchFamily="18" charset="0"/>
                              </a:rPr>
                              <m:t>|</m:t>
                            </m:r>
                          </m:e>
                          <m:sub>
                            <m:r>
                              <a:rPr lang="en-US" sz="1800">
                                <a:latin typeface="Georgia" panose="02040502050405020303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>
                  <a:latin typeface="Georgia" panose="02040502050405020303" pitchFamily="18" charset="0"/>
                </a:endParaRPr>
              </a:p>
              <a:p>
                <a:pPr>
                  <a:lnSpc>
                    <a:spcPct val="170000"/>
                  </a:lnSpc>
                </a:pPr>
                <a:r>
                  <a:rPr lang="en-US" sz="1800" dirty="0">
                    <a:latin typeface="Georgia" panose="02040502050405020303" pitchFamily="18" charset="0"/>
                  </a:rPr>
                  <a:t>Compute the normalized graph </a:t>
                </a:r>
                <a:r>
                  <a:rPr lang="en-US" sz="1800" dirty="0">
                    <a:latin typeface="Georgia" panose="02040502050405020303" pitchFamily="18" charset="0"/>
                  </a:rPr>
                  <a:t>laplacian:          L </a:t>
                </a:r>
                <a:r>
                  <a:rPr lang="en-US" sz="1800" dirty="0">
                    <a:latin typeface="Georgia" panose="02040502050405020303" pitchFamily="18" charset="0"/>
                  </a:rPr>
                  <a:t>= D-1 L = I – D-1 </a:t>
                </a:r>
                <a:r>
                  <a:rPr lang="en-US" sz="1800" dirty="0">
                    <a:latin typeface="Georgia" panose="02040502050405020303" pitchFamily="18" charset="0"/>
                  </a:rPr>
                  <a:t>W</a:t>
                </a:r>
              </a:p>
              <a:p>
                <a:pPr>
                  <a:lnSpc>
                    <a:spcPct val="170000"/>
                  </a:lnSpc>
                </a:pPr>
                <a:r>
                  <a:rPr lang="en-US" sz="1800" dirty="0">
                    <a:latin typeface="Georgia" panose="02040502050405020303" pitchFamily="18" charset="0"/>
                  </a:rPr>
                  <a:t>Compute </a:t>
                </a:r>
                <a:r>
                  <a:rPr lang="en-US" sz="1800" dirty="0">
                    <a:latin typeface="Georgia" panose="02040502050405020303" pitchFamily="18" charset="0"/>
                  </a:rPr>
                  <a:t>normalize linearly for each matrix column</a:t>
                </a:r>
                <a:r>
                  <a:rPr lang="en-US" sz="1800" dirty="0">
                    <a:latin typeface="Georgia" panose="02040502050405020303" pitchFamily="18" charset="0"/>
                  </a:rPr>
                  <a:t>:</a:t>
                </a:r>
                <a14:m>
                  <m:oMath xmlns:m="http://schemas.openxmlformats.org/officeDocument/2006/math">
                    <m:r>
                      <a:rPr lang="en-US" sz="1800">
                        <a:latin typeface="Georgia" panose="02040502050405020303" pitchFamily="18" charset="0"/>
                      </a:rPr>
                      <m:t>    </m:t>
                    </m:r>
                    <m:sSub>
                      <m:sSubPr>
                        <m:ctrlPr>
                          <a:rPr lang="en-US" sz="1800">
                            <a:latin typeface="Georgia" panose="02040502050405020303" pitchFamily="18" charset="0"/>
                          </a:rPr>
                        </m:ctrlPr>
                      </m:sSubPr>
                      <m:e>
                        <m:r>
                          <a:rPr lang="en-US" sz="1800">
                            <a:latin typeface="Georgia" panose="02040502050405020303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800">
                            <a:latin typeface="Georgia" panose="02040502050405020303" pitchFamily="18" charset="0"/>
                          </a:rPr>
                          <m:t>𝑖</m:t>
                        </m:r>
                      </m:sub>
                    </m:sSub>
                    <m:r>
                      <a:rPr lang="en-US" sz="1800">
                        <a:latin typeface="Georgia" panose="02040502050405020303" pitchFamily="18" charset="0"/>
                      </a:rPr>
                      <m:t>= </m:t>
                    </m:r>
                    <m:f>
                      <m:fPr>
                        <m:ctrlPr>
                          <a:rPr lang="en-US" sz="1800">
                            <a:latin typeface="Georgia" panose="02040502050405020303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>
                                <a:latin typeface="Georgia" panose="02040502050405020303" pitchFamily="18" charset="0"/>
                              </a:rPr>
                            </m:ctrlPr>
                          </m:sSubPr>
                          <m:e>
                            <m:r>
                              <a:rPr lang="en-US" sz="1800">
                                <a:latin typeface="Georgia" panose="02040502050405020303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>
                                <a:latin typeface="Georgia" panose="02040502050405020303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>
                            <a:latin typeface="Georgia" panose="02040502050405020303" pitchFamily="18" charset="0"/>
                          </a:rPr>
                          <m:t> . </m:t>
                        </m:r>
                        <m:r>
                          <a:rPr lang="en-US" sz="1800">
                            <a:latin typeface="Georgia" panose="02040502050405020303" pitchFamily="18" charset="0"/>
                          </a:rPr>
                          <m:t>𝑚𝑖𝑛</m:t>
                        </m:r>
                        <m:r>
                          <a:rPr lang="en-US" sz="1800">
                            <a:latin typeface="Georgia" panose="02040502050405020303" pitchFamily="18" charset="0"/>
                          </a:rPr>
                          <m:t>(</m:t>
                        </m:r>
                        <m:r>
                          <a:rPr lang="en-US" sz="1800">
                            <a:latin typeface="Georgia" panose="02040502050405020303" pitchFamily="18" charset="0"/>
                          </a:rPr>
                          <m:t>𝑥</m:t>
                        </m:r>
                        <m:r>
                          <a:rPr lang="en-US" sz="1800">
                            <a:latin typeface="Georgia" panose="02040502050405020303" pitchFamily="18" charset="0"/>
                          </a:rPr>
                          <m:t>)</m:t>
                        </m:r>
                      </m:num>
                      <m:den>
                        <m:func>
                          <m:funcPr>
                            <m:ctrlPr>
                              <a:rPr lang="en-US" sz="1800">
                                <a:latin typeface="Georgia" panose="02040502050405020303" pitchFamily="18" charset="0"/>
                              </a:rPr>
                            </m:ctrlPr>
                          </m:funcPr>
                          <m:fName>
                            <m:r>
                              <a:rPr lang="en-US" sz="1800">
                                <a:latin typeface="Georgia" panose="02040502050405020303" pitchFamily="18" charset="0"/>
                              </a:rPr>
                              <m:t>𝑚𝑎𝑥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800">
                                    <a:latin typeface="Georgia" panose="02040502050405020303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>
                                    <a:latin typeface="Georgia" panose="02040502050405020303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sz="1800">
                            <a:latin typeface="Georgia" panose="02040502050405020303" pitchFamily="18" charset="0"/>
                          </a:rPr>
                          <m:t>−</m:t>
                        </m:r>
                        <m:r>
                          <a:rPr lang="en-US" sz="1800">
                            <a:latin typeface="Georgia" panose="02040502050405020303" pitchFamily="18" charset="0"/>
                          </a:rPr>
                          <m:t>𝑚𝑖𝑛</m:t>
                        </m:r>
                        <m:r>
                          <a:rPr lang="en-US" sz="1800">
                            <a:latin typeface="Georgia" panose="02040502050405020303" pitchFamily="18" charset="0"/>
                          </a:rPr>
                          <m:t>(</m:t>
                        </m:r>
                        <m:r>
                          <a:rPr lang="en-US" sz="1800">
                            <a:latin typeface="Georgia" panose="02040502050405020303" pitchFamily="18" charset="0"/>
                          </a:rPr>
                          <m:t>𝑥</m:t>
                        </m:r>
                        <m:r>
                          <a:rPr lang="en-US" sz="1800">
                            <a:latin typeface="Georgia" panose="02040502050405020303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800" dirty="0">
                    <a:latin typeface="Georgia" panose="02040502050405020303" pitchFamily="18" charset="0"/>
                  </a:rPr>
                  <a:t>             </a:t>
                </a:r>
                <a:r>
                  <a:rPr lang="en-US" sz="1800" dirty="0" smtClean="0">
                    <a:latin typeface="Times New Roman" panose="02020603050405020304" pitchFamily="18" charset="0"/>
                    <a:ea typeface="Kozuka Mincho Pr6N M" panose="02020600000000000000" pitchFamily="18" charset="-128"/>
                    <a:cs typeface="Times New Roman" panose="02020603050405020304" pitchFamily="18" charset="0"/>
                  </a:rPr>
                  <a:t>      </a:t>
                </a:r>
                <a:endParaRPr lang="en-US" sz="1800" dirty="0" smtClean="0">
                  <a:latin typeface="Times New Roman" panose="02020603050405020304" pitchFamily="18" charset="0"/>
                  <a:ea typeface="Kozuka Mincho Pr6N M" panose="02020600000000000000" pitchFamily="18" charset="-128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6419"/>
                <a:ext cx="10050437" cy="4394200"/>
              </a:xfrm>
              <a:blipFill>
                <a:blip r:embed="rId3"/>
                <a:stretch>
                  <a:fillRect l="-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049F-7E25-42EB-A15B-9B393382EA99}" type="slidenum">
              <a:rPr lang="en-US" smtClean="0"/>
              <a:t>3</a:t>
            </a:fld>
            <a:endParaRPr lang="en-US"/>
          </a:p>
        </p:txBody>
      </p:sp>
      <p:pic>
        <p:nvPicPr>
          <p:cNvPr id="11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343" y="32084"/>
            <a:ext cx="1660572" cy="1294808"/>
          </a:xfrm>
          <a:prstGeom prst="rect">
            <a:avLst/>
          </a:prstGeom>
        </p:spPr>
      </p:pic>
      <p:cxnSp>
        <p:nvCxnSpPr>
          <p:cNvPr id="12" name="Elbow Connector 11"/>
          <p:cNvCxnSpPr/>
          <p:nvPr/>
        </p:nvCxnSpPr>
        <p:spPr>
          <a:xfrm rot="10800000">
            <a:off x="838201" y="1027908"/>
            <a:ext cx="10050437" cy="235539"/>
          </a:xfrm>
          <a:prstGeom prst="bentConnector3">
            <a:avLst>
              <a:gd name="adj1" fmla="val 101625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25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Deep</a:t>
            </a:r>
            <a:r>
              <a:rPr lang="en-US" sz="2000" b="1" dirty="0" smtClean="0">
                <a:latin typeface="Georgia" panose="02040502050405020303" pitchFamily="18" charset="0"/>
              </a:rPr>
              <a:t>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Learning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962150"/>
            <a:ext cx="10515600" cy="416845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dirty="0" smtClean="0">
                <a:latin typeface="Georgia" panose="02040502050405020303" pitchFamily="18" charset="0"/>
              </a:rPr>
              <a:t>Deep Learning </a:t>
            </a:r>
            <a:r>
              <a:rPr lang="en-US" sz="1800" dirty="0">
                <a:latin typeface="Georgia" panose="02040502050405020303" pitchFamily="18" charset="0"/>
              </a:rPr>
              <a:t>with massive amounts of computational power, machines can now recognize objects and translate speech in real time. 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800" dirty="0" smtClean="0">
                <a:latin typeface="Georgia" panose="02040502050405020303" pitchFamily="18" charset="0"/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6130608"/>
            <a:ext cx="10515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i="1" dirty="0" smtClean="0"/>
              <a:t>by</a:t>
            </a:r>
            <a:r>
              <a:rPr lang="en-US" sz="1400" i="1" dirty="0"/>
              <a:t> </a:t>
            </a:r>
            <a:r>
              <a:rPr lang="en-US" sz="1400" i="1" dirty="0">
                <a:hlinkClick r:id="rId2"/>
              </a:rPr>
              <a:t>Robert D. Hof</a:t>
            </a:r>
            <a:r>
              <a:rPr lang="en-US" sz="1400" i="1" dirty="0"/>
              <a:t>, </a:t>
            </a:r>
            <a:r>
              <a:rPr lang="en-US" sz="1400" i="1" dirty="0">
                <a:hlinkClick r:id="rId3"/>
              </a:rPr>
              <a:t>https://www.technologyreview.com/s/513696/deep-learning</a:t>
            </a:r>
            <a:r>
              <a:rPr lang="en-US" sz="1400" i="1" dirty="0" smtClean="0">
                <a:hlinkClick r:id="rId3"/>
              </a:rPr>
              <a:t>/</a:t>
            </a:r>
            <a:endParaRPr lang="en-US" sz="1400" i="1" dirty="0" smtClean="0"/>
          </a:p>
          <a:p>
            <a:pPr marL="342900" indent="-342900">
              <a:buAutoNum type="arabicPeriod"/>
            </a:pPr>
            <a:endParaRPr lang="en-US" sz="1400" dirty="0" smtClean="0"/>
          </a:p>
          <a:p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3577389" y="5738139"/>
            <a:ext cx="5065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 smtClean="0">
                <a:solidFill>
                  <a:schemeClr val="accent1">
                    <a:lumMod val="50000"/>
                  </a:schemeClr>
                </a:solidFill>
              </a:rPr>
              <a:t>Figure 5 </a:t>
            </a:r>
            <a:r>
              <a:rPr lang="en-US" sz="1400" i="1" dirty="0" smtClean="0">
                <a:solidFill>
                  <a:schemeClr val="accent1">
                    <a:lumMod val="50000"/>
                  </a:schemeClr>
                </a:solidFill>
              </a:rPr>
              <a:t>Comparing Simple and Deep Neural Network</a:t>
            </a:r>
            <a:endParaRPr lang="en-US" sz="14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766" y="3310163"/>
            <a:ext cx="6482468" cy="22265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01516" y="2940831"/>
            <a:ext cx="3490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eorgia" panose="02040502050405020303" pitchFamily="18" charset="0"/>
              </a:rPr>
              <a:t>Simple Neural Network</a:t>
            </a:r>
            <a:endParaRPr lang="en-US" sz="1600" dirty="0">
              <a:latin typeface="Georgia" panose="020405020504050203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00005" y="2940831"/>
            <a:ext cx="3490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eorgia" panose="02040502050405020303" pitchFamily="18" charset="0"/>
              </a:rPr>
              <a:t>Deep Learning Neural Network</a:t>
            </a:r>
            <a:endParaRPr lang="en-US" sz="1600" dirty="0">
              <a:latin typeface="Georgia" panose="02040502050405020303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92187" y="5230411"/>
            <a:ext cx="1171074" cy="305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Georgia" panose="02040502050405020303" pitchFamily="18" charset="0"/>
              </a:rPr>
              <a:t>Input Layer</a:t>
            </a:r>
            <a:endParaRPr lang="en-US" sz="1400" dirty="0">
              <a:latin typeface="Georgia" panose="02040502050405020303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69187" y="5255296"/>
            <a:ext cx="1515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Georgia" panose="02040502050405020303" pitchFamily="18" charset="0"/>
              </a:rPr>
              <a:t>Hidden  Layer</a:t>
            </a:r>
            <a:endParaRPr lang="en-US" sz="1400" dirty="0">
              <a:latin typeface="Georgia" panose="02040502050405020303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26754" y="5261173"/>
            <a:ext cx="1515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Georgia" panose="02040502050405020303" pitchFamily="18" charset="0"/>
              </a:rPr>
              <a:t>Output  Layer</a:t>
            </a:r>
            <a:endParaRPr lang="en-US" sz="1400" dirty="0">
              <a:latin typeface="Georgia" panose="02040502050405020303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049F-7E25-42EB-A15B-9B393382EA99}" type="slidenum">
              <a:rPr lang="en-US" smtClean="0"/>
              <a:t>4</a:t>
            </a:fld>
            <a:endParaRPr lang="en-US"/>
          </a:p>
        </p:txBody>
      </p:sp>
      <p:pic>
        <p:nvPicPr>
          <p:cNvPr id="16" name="Content Placeholder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343" y="32084"/>
            <a:ext cx="1660572" cy="1294808"/>
          </a:xfrm>
          <a:prstGeom prst="rect">
            <a:avLst/>
          </a:prstGeom>
        </p:spPr>
      </p:pic>
      <p:cxnSp>
        <p:nvCxnSpPr>
          <p:cNvPr id="17" name="Elbow Connector 16"/>
          <p:cNvCxnSpPr/>
          <p:nvPr/>
        </p:nvCxnSpPr>
        <p:spPr>
          <a:xfrm rot="10800000">
            <a:off x="838201" y="1027908"/>
            <a:ext cx="10050437" cy="235539"/>
          </a:xfrm>
          <a:prstGeom prst="bentConnector3">
            <a:avLst>
              <a:gd name="adj1" fmla="val 101625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564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1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2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3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4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6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7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Autoencoder</a:t>
            </a:r>
            <a:r>
              <a:rPr lang="en-US" sz="2000" b="1" dirty="0">
                <a:latin typeface="Georgia" panose="02040502050405020303" pitchFamily="18" charset="0"/>
              </a:rPr>
              <a:t>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Neural</a:t>
            </a:r>
            <a:r>
              <a:rPr lang="en-US" sz="2000" b="1" dirty="0">
                <a:latin typeface="Georgia" panose="02040502050405020303" pitchFamily="18" charset="0"/>
              </a:rPr>
              <a:t>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Network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916430"/>
            <a:ext cx="10050438" cy="416845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1800" dirty="0">
                <a:latin typeface="Georgia" panose="02040502050405020303" pitchFamily="18" charset="0"/>
              </a:rPr>
              <a:t>According to </a:t>
            </a:r>
            <a:r>
              <a:rPr lang="en-US" sz="1800" dirty="0" smtClean="0">
                <a:latin typeface="Georgia" panose="02040502050405020303" pitchFamily="18" charset="0"/>
              </a:rPr>
              <a:t>UFLDL</a:t>
            </a:r>
            <a:r>
              <a:rPr lang="en-US" sz="1800" baseline="30000" dirty="0" smtClean="0">
                <a:latin typeface="Georgia" panose="02040502050405020303" pitchFamily="18" charset="0"/>
              </a:rPr>
              <a:t>1  </a:t>
            </a:r>
            <a:r>
              <a:rPr lang="en-US" sz="1800" dirty="0" smtClean="0">
                <a:latin typeface="Georgia" panose="02040502050405020303" pitchFamily="18" charset="0"/>
              </a:rPr>
              <a:t>suppose </a:t>
            </a:r>
            <a:r>
              <a:rPr lang="en-US" sz="1800" dirty="0">
                <a:latin typeface="Georgia" panose="02040502050405020303" pitchFamily="18" charset="0"/>
              </a:rPr>
              <a:t>we have only a set of unlabeled training </a:t>
            </a:r>
            <a:r>
              <a:rPr lang="en-US" sz="1800" dirty="0" smtClean="0">
                <a:latin typeface="Georgia" panose="02040502050405020303" pitchFamily="18" charset="0"/>
              </a:rPr>
              <a:t>examples:</a:t>
            </a:r>
          </a:p>
          <a:p>
            <a:pPr marL="457200" lvl="1" indent="0" algn="ctr">
              <a:lnSpc>
                <a:spcPct val="150000"/>
              </a:lnSpc>
              <a:buNone/>
            </a:pPr>
            <a:r>
              <a:rPr lang="en-US" altLang="en-US" sz="1800" b="1" i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{x</a:t>
            </a:r>
            <a:r>
              <a:rPr lang="en-US" altLang="en-US" sz="1800" b="1" i="1" baseline="30000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(1)</a:t>
            </a:r>
            <a:r>
              <a:rPr lang="en-US" altLang="en-US" sz="1800" b="1" i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en-US" altLang="en-US" sz="1800" b="1" i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x</a:t>
            </a:r>
            <a:r>
              <a:rPr lang="en-US" altLang="en-US" sz="1800" b="1" i="1" baseline="30000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(2)</a:t>
            </a:r>
            <a:r>
              <a:rPr lang="en-US" altLang="en-US" sz="1800" b="1" i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en-US" altLang="en-US" sz="1800" b="1" i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x </a:t>
            </a:r>
            <a:r>
              <a:rPr lang="en-US" altLang="en-US" sz="1800" b="1" i="1" baseline="30000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(3</a:t>
            </a:r>
            <a:r>
              <a:rPr lang="en-US" altLang="en-US" sz="1800" b="1" i="1" baseline="30000" dirty="0" smtClean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altLang="en-US" sz="1800" b="1" i="1" dirty="0" smtClean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,…} </a:t>
            </a:r>
            <a:r>
              <a:rPr lang="en-US" altLang="en-US" sz="1800" b="1" i="1" dirty="0" smtClean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{</a:t>
            </a:r>
            <a:r>
              <a:rPr lang="en-US" altLang="en-US" sz="1800" b="1" i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x</a:t>
            </a:r>
            <a:r>
              <a:rPr lang="en-US" altLang="en-US" sz="1800" b="1" i="1" baseline="30000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 (1)</a:t>
            </a:r>
            <a:r>
              <a:rPr lang="en-US" altLang="en-US" sz="1800" b="1" i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, x</a:t>
            </a:r>
            <a:r>
              <a:rPr lang="en-US" altLang="en-US" sz="1800" b="1" i="1" baseline="30000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 (2)</a:t>
            </a:r>
            <a:r>
              <a:rPr lang="en-US" altLang="en-US" sz="1800" b="1" i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,x </a:t>
            </a:r>
            <a:r>
              <a:rPr lang="en-US" altLang="en-US" sz="1800" b="1" i="1" baseline="30000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(3)</a:t>
            </a:r>
            <a:r>
              <a:rPr lang="en-US" altLang="en-US" sz="1800" b="1" i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,…}</a:t>
            </a:r>
            <a:r>
              <a:rPr lang="en-US" altLang="en-US" sz="1800" b="1" i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where x </a:t>
            </a:r>
            <a:r>
              <a:rPr lang="en-US" altLang="en-US" sz="1800" b="1" i="1" baseline="30000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en-US" sz="1800" b="1" i="1" baseline="30000" dirty="0" err="1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en-US" sz="1800" b="1" i="1" baseline="30000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en-US" sz="1800" b="1" i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∈</a:t>
            </a:r>
            <a:r>
              <a:rPr lang="en-US" altLang="en-US" sz="1800" b="1" i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R </a:t>
            </a:r>
            <a:r>
              <a:rPr lang="en-US" altLang="en-US" sz="1800" b="1" i="1" baseline="30000" dirty="0" smtClean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altLang="en-US" sz="1800" b="1" i="1" dirty="0" smtClean="0">
              <a:solidFill>
                <a:schemeClr val="accent5">
                  <a:lumMod val="75000"/>
                </a:schemeClr>
              </a:solidFill>
              <a:latin typeface="Georgia" panose="02040502050405020303" pitchFamily="18" charset="0"/>
            </a:endParaRPr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en-US" sz="1800" dirty="0">
                <a:latin typeface="Georgia" panose="02040502050405020303" pitchFamily="18" charset="0"/>
              </a:rPr>
              <a:t>With applied </a:t>
            </a:r>
            <a:r>
              <a:rPr lang="en-US" sz="1800" dirty="0" smtClean="0">
                <a:latin typeface="Georgia" panose="02040502050405020303" pitchFamily="18" charset="0"/>
              </a:rPr>
              <a:t>backpropagation </a:t>
            </a:r>
            <a:r>
              <a:rPr lang="en-US" sz="1800" dirty="0">
                <a:latin typeface="Georgia" panose="02040502050405020303" pitchFamily="18" charset="0"/>
              </a:rPr>
              <a:t>in </a:t>
            </a:r>
            <a:r>
              <a:rPr lang="en-US" sz="1800" dirty="0" smtClean="0">
                <a:latin typeface="Georgia" panose="02040502050405020303" pitchFamily="18" charset="0"/>
              </a:rPr>
              <a:t>autoencoder architecture, </a:t>
            </a:r>
            <a:r>
              <a:rPr lang="en-US" sz="1800" dirty="0">
                <a:latin typeface="Georgia" panose="02040502050405020303" pitchFamily="18" charset="0"/>
              </a:rPr>
              <a:t>we can equal the target value with the input value.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800" dirty="0" smtClean="0">
                <a:latin typeface="Georgia" panose="02040502050405020303" pitchFamily="18" charset="0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 smtClean="0">
                <a:latin typeface="Georgia" panose="02040502050405020303" pitchFamily="18" charset="0"/>
              </a:rPr>
              <a:t>                                </a:t>
            </a:r>
            <a:r>
              <a:rPr lang="en-US" sz="1800" dirty="0">
                <a:latin typeface="Georgia" panose="02040502050405020303" pitchFamily="18" charset="0"/>
              </a:rPr>
              <a:t>y</a:t>
            </a:r>
            <a:r>
              <a:rPr lang="en-US" sz="1800" b="1" i="1" baseline="30000" dirty="0"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(i) </a:t>
            </a:r>
            <a:r>
              <a:rPr lang="en-US" sz="1800" dirty="0">
                <a:latin typeface="Georgia" panose="02040502050405020303" pitchFamily="18" charset="0"/>
              </a:rPr>
              <a:t>= x</a:t>
            </a:r>
            <a:r>
              <a:rPr lang="en-US" sz="1800" b="1" i="1" baseline="30000" dirty="0"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(i</a:t>
            </a:r>
            <a:r>
              <a:rPr lang="en-US" sz="1800" b="1" i="1" baseline="30000" dirty="0" smtClean="0"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)   </a:t>
            </a:r>
            <a:r>
              <a:rPr lang="en-US" sz="1800" b="1" i="1" dirty="0" smtClean="0"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-&gt;</a:t>
            </a:r>
            <a:r>
              <a:rPr lang="en-US" sz="1800" b="1" i="1" baseline="30000" dirty="0" smtClean="0"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  <a:r>
              <a:rPr lang="en-US" sz="1800" dirty="0" smtClean="0">
                <a:latin typeface="Georgia" panose="02040502050405020303" pitchFamily="18" charset="0"/>
              </a:rPr>
              <a:t>                 </a:t>
            </a:r>
            <a:r>
              <a:rPr lang="en-US" sz="1800" dirty="0" smtClean="0">
                <a:latin typeface="Georgia" panose="02040502050405020303" pitchFamily="18" charset="0"/>
              </a:rPr>
              <a:t>                         </a:t>
            </a:r>
            <a:r>
              <a:rPr lang="en-US" sz="1800" dirty="0" smtClean="0">
                <a:latin typeface="Georgia" panose="02040502050405020303" pitchFamily="18" charset="0"/>
              </a:rPr>
              <a:t>X</a:t>
            </a:r>
            <a:r>
              <a:rPr lang="en-US" sz="1800" b="1" i="1" baseline="30000" dirty="0" smtClean="0"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1800" b="1" i="1" baseline="30000" dirty="0"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1800" b="1" i="1" baseline="30000" dirty="0" smtClean="0"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)       </a:t>
            </a:r>
            <a:r>
              <a:rPr lang="en-US" sz="1800" b="1" i="1" baseline="30000" dirty="0" smtClean="0"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                                        </a:t>
            </a:r>
            <a:r>
              <a:rPr lang="en-US" sz="1800" dirty="0" smtClean="0">
                <a:latin typeface="Georgia" panose="02040502050405020303" pitchFamily="18" charset="0"/>
              </a:rPr>
              <a:t>Y</a:t>
            </a:r>
            <a:r>
              <a:rPr lang="en-US" sz="1800" b="1" i="1" baseline="30000" dirty="0" smtClean="0"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en-US" sz="1800" b="1" i="1" baseline="30000" dirty="0" smtClean="0"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(i)</a:t>
            </a:r>
            <a:endParaRPr lang="en-US" sz="1800" b="1" i="1" baseline="30000" dirty="0">
              <a:latin typeface="Georgia" panose="02040502050405020303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992" y="3577269"/>
            <a:ext cx="2492700" cy="14455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6130608"/>
            <a:ext cx="10515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i="1" dirty="0" smtClean="0">
                <a:latin typeface="+mj-lt"/>
              </a:rPr>
              <a:t>The Deep Learning tutorial , a Stanford </a:t>
            </a:r>
            <a:r>
              <a:rPr lang="en-US" sz="1400" i="1" dirty="0">
                <a:latin typeface="+mj-lt"/>
              </a:rPr>
              <a:t>tutorial. </a:t>
            </a:r>
            <a:r>
              <a:rPr lang="en-US" sz="1400" i="1" dirty="0">
                <a:latin typeface="+mj-lt"/>
                <a:hlinkClick r:id="rId3"/>
              </a:rPr>
              <a:t>http://ufldl.stanford.edu/tutorial/unsupervised/Autoencoders</a:t>
            </a:r>
            <a:r>
              <a:rPr lang="en-US" sz="1400" i="1" dirty="0" smtClean="0">
                <a:latin typeface="+mj-lt"/>
                <a:hlinkClick r:id="rId3"/>
              </a:rPr>
              <a:t>/</a:t>
            </a:r>
            <a:endParaRPr lang="en-US" sz="1400" i="1" dirty="0" smtClean="0">
              <a:latin typeface="+mj-lt"/>
            </a:endParaRPr>
          </a:p>
          <a:p>
            <a:pPr marL="342900" indent="-342900">
              <a:buAutoNum type="arabicPeriod"/>
            </a:pPr>
            <a:endParaRPr lang="en-US" sz="1400" i="1" dirty="0" smtClean="0">
              <a:latin typeface="+mj-lt"/>
            </a:endParaRPr>
          </a:p>
          <a:p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247542" y="5053556"/>
            <a:ext cx="36575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accent1">
                    <a:lumMod val="50000"/>
                  </a:schemeClr>
                </a:solidFill>
              </a:rPr>
              <a:t>Figure </a:t>
            </a:r>
            <a:r>
              <a:rPr lang="en-US" sz="1600" b="1" i="1" dirty="0" smtClean="0">
                <a:solidFill>
                  <a:schemeClr val="accent1">
                    <a:lumMod val="50000"/>
                  </a:schemeClr>
                </a:solidFill>
              </a:rPr>
              <a:t>6</a:t>
            </a:r>
            <a:r>
              <a:rPr lang="en-US" sz="1600" i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Autoencoder Architecture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049F-7E25-42EB-A15B-9B393382EA99}" type="slidenum">
              <a:rPr lang="en-US" smtClean="0"/>
              <a:t>5</a:t>
            </a:fld>
            <a:endParaRPr lang="en-US"/>
          </a:p>
        </p:txBody>
      </p:sp>
      <p:pic>
        <p:nvPicPr>
          <p:cNvPr id="13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343" y="32084"/>
            <a:ext cx="1660572" cy="1294808"/>
          </a:xfrm>
          <a:prstGeom prst="rect">
            <a:avLst/>
          </a:prstGeom>
        </p:spPr>
      </p:pic>
      <p:cxnSp>
        <p:nvCxnSpPr>
          <p:cNvPr id="14" name="Elbow Connector 13"/>
          <p:cNvCxnSpPr/>
          <p:nvPr/>
        </p:nvCxnSpPr>
        <p:spPr>
          <a:xfrm rot="10800000">
            <a:off x="838201" y="1027908"/>
            <a:ext cx="10050437" cy="235539"/>
          </a:xfrm>
          <a:prstGeom prst="bentConnector3">
            <a:avLst>
              <a:gd name="adj1" fmla="val 101625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720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uiExpand="1" build="p"/>
      <p:bldP spid="4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14029" y="1939290"/>
            <a:ext cx="10515600" cy="416845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1800" dirty="0">
                <a:solidFill>
                  <a:srgbClr val="000000"/>
                </a:solidFill>
                <a:latin typeface="Georgia" panose="02040502050405020303" pitchFamily="18" charset="0"/>
              </a:rPr>
              <a:t>A </a:t>
            </a:r>
            <a:r>
              <a:rPr lang="en-US" sz="18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autoencoder </a:t>
            </a:r>
            <a:r>
              <a:rPr lang="en-US" sz="1800" dirty="0">
                <a:solidFill>
                  <a:srgbClr val="000000"/>
                </a:solidFill>
                <a:latin typeface="Georgia" panose="02040502050405020303" pitchFamily="18" charset="0"/>
              </a:rPr>
              <a:t>on the </a:t>
            </a:r>
            <a:r>
              <a:rPr lang="en-US" sz="18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inputs</a:t>
            </a:r>
            <a:r>
              <a:rPr lang="en-US" sz="1800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en-US" sz="1800" i="1" dirty="0" smtClean="0">
                <a:solidFill>
                  <a:srgbClr val="000000"/>
                </a:solidFill>
                <a:latin typeface="Georgia" panose="02040502050405020303" pitchFamily="18" charset="0"/>
              </a:rPr>
              <a:t>A</a:t>
            </a:r>
            <a:r>
              <a:rPr lang="en-US" sz="1800" baseline="300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(</a:t>
            </a:r>
            <a:r>
              <a:rPr lang="en-US" sz="1800" i="1" baseline="300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k</a:t>
            </a:r>
            <a:r>
              <a:rPr lang="en-US" sz="1800" baseline="30000" dirty="0">
                <a:solidFill>
                  <a:srgbClr val="000000"/>
                </a:solidFill>
                <a:latin typeface="Georgia" panose="02040502050405020303" pitchFamily="18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Georgia" panose="02040502050405020303" pitchFamily="18" charset="0"/>
              </a:rPr>
              <a:t> to learn primary features </a:t>
            </a:r>
            <a:r>
              <a:rPr lang="en-US" sz="1800" i="1" dirty="0">
                <a:solidFill>
                  <a:srgbClr val="000000"/>
                </a:solidFill>
                <a:latin typeface="Georgia" panose="02040502050405020303" pitchFamily="18" charset="0"/>
              </a:rPr>
              <a:t>h</a:t>
            </a:r>
            <a:r>
              <a:rPr lang="en-US" sz="1800" baseline="30000" dirty="0">
                <a:solidFill>
                  <a:srgbClr val="000000"/>
                </a:solidFill>
                <a:latin typeface="Georgia" panose="02040502050405020303" pitchFamily="18" charset="0"/>
              </a:rPr>
              <a:t>(1)(</a:t>
            </a:r>
            <a:r>
              <a:rPr lang="en-US" sz="1800" i="1" baseline="30000" dirty="0">
                <a:solidFill>
                  <a:srgbClr val="000000"/>
                </a:solidFill>
                <a:latin typeface="Georgia" panose="02040502050405020303" pitchFamily="18" charset="0"/>
              </a:rPr>
              <a:t>k</a:t>
            </a:r>
            <a:r>
              <a:rPr lang="en-US" sz="1800" baseline="30000" dirty="0">
                <a:solidFill>
                  <a:srgbClr val="000000"/>
                </a:solidFill>
                <a:latin typeface="Georgia" panose="02040502050405020303" pitchFamily="18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Georgia" panose="02040502050405020303" pitchFamily="18" charset="0"/>
              </a:rPr>
              <a:t> on the </a:t>
            </a:r>
            <a:r>
              <a:rPr lang="en-US" sz="18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input</a:t>
            </a:r>
            <a:r>
              <a:rPr lang="en-US" sz="1800" dirty="0" smtClean="0">
                <a:latin typeface="Georgia" panose="02040502050405020303" pitchFamily="18" charset="0"/>
              </a:rPr>
              <a:t>. </a:t>
            </a:r>
          </a:p>
          <a:p>
            <a:pPr>
              <a:lnSpc>
                <a:spcPct val="200000"/>
              </a:lnSpc>
            </a:pPr>
            <a:r>
              <a:rPr lang="en-US" sz="1800" dirty="0" smtClean="0">
                <a:latin typeface="Georgia" panose="02040502050405020303" pitchFamily="18" charset="0"/>
              </a:rPr>
              <a:t>Using Greedy layer-wise.</a:t>
            </a:r>
          </a:p>
          <a:p>
            <a:pPr algn="just">
              <a:lnSpc>
                <a:spcPct val="200000"/>
              </a:lnSpc>
            </a:pPr>
            <a:r>
              <a:rPr lang="en-US" sz="18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Obtaining </a:t>
            </a:r>
            <a:r>
              <a:rPr lang="en-US" sz="1800" dirty="0">
                <a:solidFill>
                  <a:srgbClr val="000000"/>
                </a:solidFill>
                <a:latin typeface="Georgia" panose="02040502050405020303" pitchFamily="18" charset="0"/>
              </a:rPr>
              <a:t>the feature activations </a:t>
            </a:r>
            <a:r>
              <a:rPr lang="en-US" sz="1800" i="1" dirty="0">
                <a:solidFill>
                  <a:srgbClr val="000000"/>
                </a:solidFill>
                <a:latin typeface="Georgia" panose="02040502050405020303" pitchFamily="18" charset="0"/>
              </a:rPr>
              <a:t>h</a:t>
            </a:r>
            <a:r>
              <a:rPr lang="en-US" sz="1800" baseline="30000" dirty="0">
                <a:solidFill>
                  <a:srgbClr val="000000"/>
                </a:solidFill>
                <a:latin typeface="Georgia" panose="02040502050405020303" pitchFamily="18" charset="0"/>
              </a:rPr>
              <a:t>(1)(</a:t>
            </a:r>
            <a:r>
              <a:rPr lang="en-US" sz="1800" i="1" baseline="30000" dirty="0">
                <a:solidFill>
                  <a:srgbClr val="000000"/>
                </a:solidFill>
                <a:latin typeface="Georgia" panose="02040502050405020303" pitchFamily="18" charset="0"/>
              </a:rPr>
              <a:t>k</a:t>
            </a:r>
            <a:r>
              <a:rPr lang="en-US" sz="1800" baseline="30000" dirty="0">
                <a:solidFill>
                  <a:srgbClr val="000000"/>
                </a:solidFill>
                <a:latin typeface="Georgia" panose="02040502050405020303" pitchFamily="18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Georgia" panose="02040502050405020303" pitchFamily="18" charset="0"/>
              </a:rPr>
              <a:t> for each of the inputs </a:t>
            </a:r>
            <a:r>
              <a:rPr lang="en-US" sz="1800" i="1" dirty="0">
                <a:solidFill>
                  <a:srgbClr val="000000"/>
                </a:solidFill>
                <a:latin typeface="Georgia" panose="02040502050405020303" pitchFamily="18" charset="0"/>
              </a:rPr>
              <a:t>A</a:t>
            </a:r>
            <a:r>
              <a:rPr lang="en-US" sz="1800" baseline="30000" dirty="0">
                <a:solidFill>
                  <a:srgbClr val="000000"/>
                </a:solidFill>
                <a:latin typeface="Georgia" panose="02040502050405020303" pitchFamily="18" charset="0"/>
              </a:rPr>
              <a:t>(</a:t>
            </a:r>
            <a:r>
              <a:rPr lang="en-US" sz="1800" i="1" baseline="30000" dirty="0">
                <a:solidFill>
                  <a:srgbClr val="000000"/>
                </a:solidFill>
                <a:latin typeface="Georgia" panose="02040502050405020303" pitchFamily="18" charset="0"/>
              </a:rPr>
              <a:t>k</a:t>
            </a:r>
            <a:r>
              <a:rPr lang="en-US" sz="1800" baseline="30000" dirty="0">
                <a:solidFill>
                  <a:srgbClr val="000000"/>
                </a:solidFill>
                <a:latin typeface="Georgia" panose="02040502050405020303" pitchFamily="18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Georgia" panose="02040502050405020303" pitchFamily="18" charset="0"/>
              </a:rPr>
              <a:t>.</a:t>
            </a:r>
          </a:p>
          <a:p>
            <a:pPr algn="just">
              <a:lnSpc>
                <a:spcPct val="200000"/>
              </a:lnSpc>
            </a:pPr>
            <a:r>
              <a:rPr lang="en-US" sz="1800" dirty="0">
                <a:latin typeface="Georgia" panose="02040502050405020303" pitchFamily="18" charset="0"/>
              </a:rPr>
              <a:t>Then use these features as the input to another </a:t>
            </a:r>
            <a:r>
              <a:rPr lang="en-US" sz="1800" dirty="0" smtClean="0">
                <a:latin typeface="Georgia" panose="02040502050405020303" pitchFamily="18" charset="0"/>
              </a:rPr>
              <a:t>autoencoder.</a:t>
            </a:r>
          </a:p>
          <a:p>
            <a:pPr algn="just">
              <a:lnSpc>
                <a:spcPct val="200000"/>
              </a:lnSpc>
            </a:pPr>
            <a:r>
              <a:rPr lang="en-US" sz="1800" dirty="0" smtClean="0">
                <a:latin typeface="Georgia" panose="02040502050405020303" pitchFamily="18" charset="0"/>
              </a:rPr>
              <a:t>Input </a:t>
            </a:r>
            <a:r>
              <a:rPr lang="en-US" sz="1800" dirty="0">
                <a:latin typeface="Georgia" panose="02040502050405020303" pitchFamily="18" charset="0"/>
              </a:rPr>
              <a:t>to a Softmax classifier</a:t>
            </a:r>
            <a:r>
              <a:rPr lang="en-US" sz="1800" dirty="0" smtClean="0">
                <a:latin typeface="Georgia" panose="02040502050405020303" pitchFamily="18" charset="0"/>
              </a:rPr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049F-7E25-42EB-A15B-9B393382EA99}" type="slidenum">
              <a:rPr lang="en-US" smtClean="0"/>
              <a:t>6</a:t>
            </a:fld>
            <a:endParaRPr lang="en-US" dirty="0"/>
          </a:p>
        </p:txBody>
      </p:sp>
      <p:sp>
        <p:nvSpPr>
          <p:cNvPr id="16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Stacked</a:t>
            </a:r>
            <a:r>
              <a:rPr lang="en-US" sz="2000" b="1" dirty="0">
                <a:latin typeface="Georgia" panose="02040502050405020303" pitchFamily="18" charset="0"/>
              </a:rPr>
              <a:t>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Autoencoder</a:t>
            </a:r>
            <a:r>
              <a:rPr lang="en-US" sz="2000" b="1" dirty="0">
                <a:latin typeface="Georgia" panose="02040502050405020303" pitchFamily="18" charset="0"/>
              </a:rPr>
              <a:t> 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  <a:latin typeface="Georgia" panose="02040502050405020303" pitchFamily="18" charset="0"/>
              </a:rPr>
              <a:t>Cont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  <a:latin typeface="Georgia" panose="02040502050405020303" pitchFamily="18" charset="0"/>
              </a:rPr>
              <a:t>.</a:t>
            </a:r>
            <a:endParaRPr lang="en-US" sz="2000" b="1" dirty="0">
              <a:solidFill>
                <a:schemeClr val="bg2">
                  <a:lumMod val="90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170" name="Content Placeholder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343" y="32084"/>
            <a:ext cx="1660572" cy="1294808"/>
          </a:xfrm>
          <a:prstGeom prst="rect">
            <a:avLst/>
          </a:prstGeom>
        </p:spPr>
      </p:pic>
      <p:cxnSp>
        <p:nvCxnSpPr>
          <p:cNvPr id="171" name="Elbow Connector 170"/>
          <p:cNvCxnSpPr/>
          <p:nvPr/>
        </p:nvCxnSpPr>
        <p:spPr>
          <a:xfrm rot="10800000">
            <a:off x="838201" y="1027908"/>
            <a:ext cx="10050437" cy="235539"/>
          </a:xfrm>
          <a:prstGeom prst="bentConnector3">
            <a:avLst>
              <a:gd name="adj1" fmla="val 101625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99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049F-7E25-42EB-A15B-9B393382EA99}" type="slidenum">
              <a:rPr lang="en-US" smtClean="0"/>
              <a:t>7</a:t>
            </a:fld>
            <a:endParaRPr lang="en-US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Stacked</a:t>
            </a:r>
            <a:r>
              <a:rPr lang="en-US" sz="2000" b="1" dirty="0">
                <a:latin typeface="Georgia" panose="02040502050405020303" pitchFamily="18" charset="0"/>
              </a:rPr>
              <a:t>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Autoencoder</a:t>
            </a:r>
            <a:r>
              <a:rPr lang="en-US" sz="2000" b="1" dirty="0">
                <a:latin typeface="Georgia" panose="02040502050405020303" pitchFamily="18" charset="0"/>
              </a:rPr>
              <a:t> 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  <a:latin typeface="Georgia" panose="02040502050405020303" pitchFamily="18" charset="0"/>
              </a:rPr>
              <a:t>Cont.</a:t>
            </a:r>
            <a:endParaRPr lang="en-US" sz="2000" b="1" dirty="0">
              <a:solidFill>
                <a:schemeClr val="bg2">
                  <a:lumMod val="90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8721611" y="2833150"/>
            <a:ext cx="425513" cy="429768"/>
          </a:xfrm>
          <a:prstGeom prst="ellipse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h</a:t>
            </a:r>
            <a:r>
              <a:rPr lang="en-US" sz="1400" baseline="-25000" dirty="0">
                <a:solidFill>
                  <a:schemeClr val="tx1"/>
                </a:solidFill>
              </a:rPr>
              <a:t>1</a:t>
            </a:r>
            <a:r>
              <a:rPr lang="en-US" sz="1400" baseline="30000" dirty="0" smtClean="0">
                <a:solidFill>
                  <a:schemeClr val="tx1"/>
                </a:solidFill>
              </a:rPr>
              <a:t>(1)</a:t>
            </a:r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8721611" y="3301581"/>
            <a:ext cx="425513" cy="425513"/>
          </a:xfrm>
          <a:prstGeom prst="ellipse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h</a:t>
            </a:r>
            <a:r>
              <a:rPr lang="en-US" sz="1400" baseline="-25000" dirty="0" smtClean="0">
                <a:solidFill>
                  <a:schemeClr val="tx1"/>
                </a:solidFill>
              </a:rPr>
              <a:t>2</a:t>
            </a:r>
            <a:r>
              <a:rPr lang="en-US" sz="1400" baseline="30000" dirty="0" smtClean="0">
                <a:solidFill>
                  <a:schemeClr val="tx1"/>
                </a:solidFill>
              </a:rPr>
              <a:t>(1)</a:t>
            </a:r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721610" y="3770010"/>
            <a:ext cx="425513" cy="425513"/>
          </a:xfrm>
          <a:prstGeom prst="ellipse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h</a:t>
            </a:r>
            <a:r>
              <a:rPr lang="en-US" sz="1400" baseline="-25000" dirty="0" smtClean="0">
                <a:solidFill>
                  <a:schemeClr val="tx1"/>
                </a:solidFill>
              </a:rPr>
              <a:t>3</a:t>
            </a:r>
            <a:r>
              <a:rPr lang="en-US" sz="1400" baseline="30000" dirty="0" smtClean="0">
                <a:solidFill>
                  <a:schemeClr val="tx1"/>
                </a:solidFill>
              </a:rPr>
              <a:t>(1)</a:t>
            </a:r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8721609" y="4343626"/>
            <a:ext cx="425513" cy="425513"/>
          </a:xfrm>
          <a:prstGeom prst="ellipse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+1</a:t>
            </a:r>
            <a:endParaRPr lang="en-US" sz="1200" baseline="-25000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9545736" y="3081510"/>
            <a:ext cx="425513" cy="42976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h</a:t>
            </a:r>
            <a:r>
              <a:rPr lang="en-US" sz="1400" baseline="-25000" dirty="0" smtClean="0">
                <a:solidFill>
                  <a:schemeClr val="tx1"/>
                </a:solidFill>
              </a:rPr>
              <a:t>1</a:t>
            </a:r>
            <a:r>
              <a:rPr lang="en-US" sz="1400" baseline="30000" dirty="0" smtClean="0">
                <a:solidFill>
                  <a:schemeClr val="tx1"/>
                </a:solidFill>
              </a:rPr>
              <a:t>(2)</a:t>
            </a:r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9545736" y="3549941"/>
            <a:ext cx="425513" cy="425513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h</a:t>
            </a:r>
            <a:r>
              <a:rPr lang="en-US" sz="1400" baseline="-25000" dirty="0" smtClean="0">
                <a:solidFill>
                  <a:schemeClr val="tx1"/>
                </a:solidFill>
              </a:rPr>
              <a:t>2</a:t>
            </a:r>
            <a:r>
              <a:rPr lang="en-US" sz="1400" baseline="30000" dirty="0" smtClean="0">
                <a:solidFill>
                  <a:schemeClr val="tx1"/>
                </a:solidFill>
              </a:rPr>
              <a:t>(2)</a:t>
            </a:r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9545736" y="4219179"/>
            <a:ext cx="425513" cy="425513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+1</a:t>
            </a:r>
            <a:endParaRPr lang="en-US" sz="1200" baseline="-25000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10374333" y="2833150"/>
            <a:ext cx="425513" cy="429768"/>
          </a:xfrm>
          <a:prstGeom prst="ellipse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ĥ</a:t>
            </a:r>
            <a:r>
              <a:rPr lang="en-US" sz="1400" baseline="-25000" dirty="0" smtClean="0">
                <a:solidFill>
                  <a:schemeClr val="tx1"/>
                </a:solidFill>
              </a:rPr>
              <a:t>1</a:t>
            </a:r>
            <a:r>
              <a:rPr lang="en-US" sz="1400" baseline="30000" dirty="0" smtClean="0">
                <a:solidFill>
                  <a:schemeClr val="tx1"/>
                </a:solidFill>
              </a:rPr>
              <a:t>(1)</a:t>
            </a:r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10374333" y="3301581"/>
            <a:ext cx="425513" cy="425513"/>
          </a:xfrm>
          <a:prstGeom prst="ellipse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ĥ</a:t>
            </a:r>
            <a:r>
              <a:rPr lang="en-US" sz="1400" baseline="-25000" dirty="0" smtClean="0">
                <a:solidFill>
                  <a:schemeClr val="tx1"/>
                </a:solidFill>
              </a:rPr>
              <a:t>2</a:t>
            </a:r>
            <a:r>
              <a:rPr lang="en-US" sz="1400" baseline="30000" dirty="0" smtClean="0">
                <a:solidFill>
                  <a:schemeClr val="tx1"/>
                </a:solidFill>
              </a:rPr>
              <a:t>(1)</a:t>
            </a:r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10374332" y="3770010"/>
            <a:ext cx="425513" cy="425513"/>
          </a:xfrm>
          <a:prstGeom prst="ellipse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ĥ</a:t>
            </a:r>
            <a:r>
              <a:rPr lang="en-US" sz="1400" baseline="-25000" dirty="0" smtClean="0">
                <a:solidFill>
                  <a:schemeClr val="tx1"/>
                </a:solidFill>
              </a:rPr>
              <a:t>3</a:t>
            </a:r>
            <a:r>
              <a:rPr lang="en-US" sz="1400" baseline="30000" dirty="0" smtClean="0">
                <a:solidFill>
                  <a:schemeClr val="tx1"/>
                </a:solidFill>
              </a:rPr>
              <a:t>(1)</a:t>
            </a:r>
            <a:endParaRPr lang="en-US" sz="1400" baseline="-250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6"/>
            <a:endCxn id="17" idx="2"/>
          </p:cNvCxnSpPr>
          <p:nvPr/>
        </p:nvCxnSpPr>
        <p:spPr>
          <a:xfrm>
            <a:off x="9147124" y="3048034"/>
            <a:ext cx="398612" cy="248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6"/>
            <a:endCxn id="17" idx="2"/>
          </p:cNvCxnSpPr>
          <p:nvPr/>
        </p:nvCxnSpPr>
        <p:spPr>
          <a:xfrm flipV="1">
            <a:off x="9147124" y="3296394"/>
            <a:ext cx="398612" cy="217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3" idx="6"/>
            <a:endCxn id="18" idx="2"/>
          </p:cNvCxnSpPr>
          <p:nvPr/>
        </p:nvCxnSpPr>
        <p:spPr>
          <a:xfrm>
            <a:off x="9147124" y="3048034"/>
            <a:ext cx="398612" cy="714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4" idx="6"/>
            <a:endCxn id="18" idx="2"/>
          </p:cNvCxnSpPr>
          <p:nvPr/>
        </p:nvCxnSpPr>
        <p:spPr>
          <a:xfrm>
            <a:off x="9147124" y="3514338"/>
            <a:ext cx="398612" cy="248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5" idx="6"/>
            <a:endCxn id="17" idx="2"/>
          </p:cNvCxnSpPr>
          <p:nvPr/>
        </p:nvCxnSpPr>
        <p:spPr>
          <a:xfrm flipV="1">
            <a:off x="9147123" y="3296394"/>
            <a:ext cx="398613" cy="68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5" idx="6"/>
            <a:endCxn id="18" idx="2"/>
          </p:cNvCxnSpPr>
          <p:nvPr/>
        </p:nvCxnSpPr>
        <p:spPr>
          <a:xfrm flipV="1">
            <a:off x="9147123" y="3762698"/>
            <a:ext cx="398613" cy="220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6" idx="6"/>
            <a:endCxn id="17" idx="2"/>
          </p:cNvCxnSpPr>
          <p:nvPr/>
        </p:nvCxnSpPr>
        <p:spPr>
          <a:xfrm flipV="1">
            <a:off x="9147122" y="3296394"/>
            <a:ext cx="398614" cy="1259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6" idx="6"/>
            <a:endCxn id="18" idx="2"/>
          </p:cNvCxnSpPr>
          <p:nvPr/>
        </p:nvCxnSpPr>
        <p:spPr>
          <a:xfrm flipV="1">
            <a:off x="9147122" y="3762698"/>
            <a:ext cx="398614" cy="793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7" idx="6"/>
            <a:endCxn id="21" idx="2"/>
          </p:cNvCxnSpPr>
          <p:nvPr/>
        </p:nvCxnSpPr>
        <p:spPr>
          <a:xfrm flipV="1">
            <a:off x="9971249" y="3048034"/>
            <a:ext cx="403084" cy="248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7" idx="6"/>
            <a:endCxn id="22" idx="2"/>
          </p:cNvCxnSpPr>
          <p:nvPr/>
        </p:nvCxnSpPr>
        <p:spPr>
          <a:xfrm>
            <a:off x="9971249" y="3296394"/>
            <a:ext cx="403084" cy="217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7" idx="6"/>
            <a:endCxn id="23" idx="2"/>
          </p:cNvCxnSpPr>
          <p:nvPr/>
        </p:nvCxnSpPr>
        <p:spPr>
          <a:xfrm>
            <a:off x="9971249" y="3296394"/>
            <a:ext cx="403083" cy="68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8" idx="6"/>
            <a:endCxn id="21" idx="2"/>
          </p:cNvCxnSpPr>
          <p:nvPr/>
        </p:nvCxnSpPr>
        <p:spPr>
          <a:xfrm flipV="1">
            <a:off x="9971249" y="3048034"/>
            <a:ext cx="403084" cy="714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18" idx="6"/>
            <a:endCxn id="22" idx="2"/>
          </p:cNvCxnSpPr>
          <p:nvPr/>
        </p:nvCxnSpPr>
        <p:spPr>
          <a:xfrm flipV="1">
            <a:off x="9971249" y="3514338"/>
            <a:ext cx="403084" cy="248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18" idx="6"/>
            <a:endCxn id="23" idx="2"/>
          </p:cNvCxnSpPr>
          <p:nvPr/>
        </p:nvCxnSpPr>
        <p:spPr>
          <a:xfrm>
            <a:off x="9971249" y="3762698"/>
            <a:ext cx="403083" cy="220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20" idx="6"/>
            <a:endCxn id="21" idx="2"/>
          </p:cNvCxnSpPr>
          <p:nvPr/>
        </p:nvCxnSpPr>
        <p:spPr>
          <a:xfrm flipV="1">
            <a:off x="9971249" y="3048034"/>
            <a:ext cx="403084" cy="1383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0" idx="6"/>
            <a:endCxn id="22" idx="2"/>
          </p:cNvCxnSpPr>
          <p:nvPr/>
        </p:nvCxnSpPr>
        <p:spPr>
          <a:xfrm flipV="1">
            <a:off x="9971249" y="3514338"/>
            <a:ext cx="403084" cy="917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20" idx="6"/>
            <a:endCxn id="23" idx="2"/>
          </p:cNvCxnSpPr>
          <p:nvPr/>
        </p:nvCxnSpPr>
        <p:spPr>
          <a:xfrm flipV="1">
            <a:off x="9971249" y="3982767"/>
            <a:ext cx="403083" cy="449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9384555" y="4878921"/>
            <a:ext cx="8264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Feature 1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561626" y="4822988"/>
            <a:ext cx="745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Input</a:t>
            </a:r>
          </a:p>
          <a:p>
            <a:pPr algn="ctr"/>
            <a:r>
              <a:rPr lang="en-US" sz="1000" dirty="0" smtClean="0"/>
              <a:t>Feature 1</a:t>
            </a:r>
            <a:endParaRPr lang="en-US" sz="1000" dirty="0"/>
          </a:p>
        </p:txBody>
      </p:sp>
      <p:sp>
        <p:nvSpPr>
          <p:cNvPr id="77" name="TextBox 76"/>
          <p:cNvSpPr txBox="1"/>
          <p:nvPr/>
        </p:nvSpPr>
        <p:spPr>
          <a:xfrm>
            <a:off x="10173857" y="4439248"/>
            <a:ext cx="8264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Output</a:t>
            </a:r>
            <a:endParaRPr lang="en-US" sz="1000" dirty="0"/>
          </a:p>
        </p:txBody>
      </p:sp>
      <p:pic>
        <p:nvPicPr>
          <p:cNvPr id="78" name="Content Placeholder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343" y="32084"/>
            <a:ext cx="1660572" cy="1294808"/>
          </a:xfrm>
          <a:prstGeom prst="rect">
            <a:avLst/>
          </a:prstGeom>
        </p:spPr>
      </p:pic>
      <p:cxnSp>
        <p:nvCxnSpPr>
          <p:cNvPr id="79" name="Elbow Connector 78"/>
          <p:cNvCxnSpPr/>
          <p:nvPr/>
        </p:nvCxnSpPr>
        <p:spPr>
          <a:xfrm rot="10800000">
            <a:off x="838201" y="1027908"/>
            <a:ext cx="10050437" cy="235539"/>
          </a:xfrm>
          <a:prstGeom prst="bentConnector3">
            <a:avLst>
              <a:gd name="adj1" fmla="val 101625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9" name="Oval 108"/>
          <p:cNvSpPr/>
          <p:nvPr/>
        </p:nvSpPr>
        <p:spPr>
          <a:xfrm>
            <a:off x="5666314" y="2603222"/>
            <a:ext cx="425513" cy="42551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 smtClean="0"/>
              <a:t>A</a:t>
            </a:r>
            <a:r>
              <a:rPr lang="en-US" sz="1600" baseline="-25000" dirty="0" smtClean="0"/>
              <a:t>1</a:t>
            </a:r>
            <a:endParaRPr lang="en-US" baseline="-25000" dirty="0"/>
          </a:p>
        </p:txBody>
      </p:sp>
      <p:sp>
        <p:nvSpPr>
          <p:cNvPr id="110" name="Oval 109"/>
          <p:cNvSpPr/>
          <p:nvPr/>
        </p:nvSpPr>
        <p:spPr>
          <a:xfrm>
            <a:off x="5666314" y="3071652"/>
            <a:ext cx="425513" cy="42551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 smtClean="0"/>
              <a:t>A</a:t>
            </a:r>
            <a:r>
              <a:rPr lang="en-US" sz="1600" baseline="-25000" dirty="0" smtClean="0"/>
              <a:t>2</a:t>
            </a:r>
            <a:endParaRPr lang="en-US" sz="1600" baseline="-25000" dirty="0"/>
          </a:p>
        </p:txBody>
      </p:sp>
      <p:sp>
        <p:nvSpPr>
          <p:cNvPr id="111" name="Oval 110"/>
          <p:cNvSpPr/>
          <p:nvPr/>
        </p:nvSpPr>
        <p:spPr>
          <a:xfrm>
            <a:off x="5666314" y="3540082"/>
            <a:ext cx="425513" cy="42551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 smtClean="0"/>
              <a:t>A</a:t>
            </a:r>
            <a:r>
              <a:rPr lang="en-US" sz="1600" baseline="-25000" dirty="0" smtClean="0"/>
              <a:t>3</a:t>
            </a:r>
            <a:endParaRPr lang="en-US" sz="1000" baseline="-25000" dirty="0"/>
          </a:p>
        </p:txBody>
      </p:sp>
      <p:sp>
        <p:nvSpPr>
          <p:cNvPr id="112" name="Oval 111"/>
          <p:cNvSpPr/>
          <p:nvPr/>
        </p:nvSpPr>
        <p:spPr>
          <a:xfrm>
            <a:off x="5666313" y="4008512"/>
            <a:ext cx="425513" cy="42551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 smtClean="0"/>
              <a:t>A</a:t>
            </a:r>
            <a:r>
              <a:rPr lang="en-US" sz="1600" baseline="-25000" dirty="0" smtClean="0"/>
              <a:t>4</a:t>
            </a:r>
            <a:endParaRPr lang="en-US" sz="1000" baseline="-25000" dirty="0"/>
          </a:p>
        </p:txBody>
      </p:sp>
      <p:sp>
        <p:nvSpPr>
          <p:cNvPr id="113" name="Oval 112"/>
          <p:cNvSpPr/>
          <p:nvPr/>
        </p:nvSpPr>
        <p:spPr>
          <a:xfrm>
            <a:off x="5666312" y="4482737"/>
            <a:ext cx="425513" cy="42551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 smtClean="0"/>
              <a:t>A</a:t>
            </a:r>
            <a:r>
              <a:rPr lang="en-US" sz="1600" baseline="-25000" dirty="0" smtClean="0"/>
              <a:t>5</a:t>
            </a:r>
            <a:endParaRPr lang="en-US" sz="1000" baseline="-25000" dirty="0"/>
          </a:p>
        </p:txBody>
      </p:sp>
      <p:sp>
        <p:nvSpPr>
          <p:cNvPr id="114" name="Oval 113"/>
          <p:cNvSpPr/>
          <p:nvPr/>
        </p:nvSpPr>
        <p:spPr>
          <a:xfrm>
            <a:off x="5666311" y="5056352"/>
            <a:ext cx="425513" cy="42551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/>
              <a:t>+1</a:t>
            </a:r>
            <a:endParaRPr lang="en-US" sz="1400" baseline="-25000" dirty="0"/>
          </a:p>
        </p:txBody>
      </p:sp>
      <p:sp>
        <p:nvSpPr>
          <p:cNvPr id="115" name="Oval 114"/>
          <p:cNvSpPr/>
          <p:nvPr/>
        </p:nvSpPr>
        <p:spPr>
          <a:xfrm>
            <a:off x="6514790" y="3071651"/>
            <a:ext cx="425513" cy="429768"/>
          </a:xfrm>
          <a:prstGeom prst="ellipse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/>
              <a:t>h</a:t>
            </a:r>
            <a:r>
              <a:rPr lang="en-US" sz="1400" baseline="-25000" dirty="0"/>
              <a:t>1</a:t>
            </a:r>
            <a:r>
              <a:rPr lang="en-US" sz="1400" baseline="30000" dirty="0" smtClean="0"/>
              <a:t>(1)</a:t>
            </a:r>
            <a:endParaRPr lang="en-US" sz="1400" baseline="-25000" dirty="0"/>
          </a:p>
        </p:txBody>
      </p:sp>
      <p:sp>
        <p:nvSpPr>
          <p:cNvPr id="116" name="Oval 115"/>
          <p:cNvSpPr/>
          <p:nvPr/>
        </p:nvSpPr>
        <p:spPr>
          <a:xfrm>
            <a:off x="6514790" y="3540082"/>
            <a:ext cx="425513" cy="425513"/>
          </a:xfrm>
          <a:prstGeom prst="ellipse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/>
              <a:t>h</a:t>
            </a:r>
            <a:r>
              <a:rPr lang="en-US" sz="1400" baseline="-25000" dirty="0" smtClean="0"/>
              <a:t>2</a:t>
            </a:r>
            <a:r>
              <a:rPr lang="en-US" sz="1400" baseline="30000" dirty="0" smtClean="0"/>
              <a:t>(1)</a:t>
            </a:r>
            <a:endParaRPr lang="en-US" sz="1400" baseline="-25000" dirty="0"/>
          </a:p>
        </p:txBody>
      </p:sp>
      <p:sp>
        <p:nvSpPr>
          <p:cNvPr id="117" name="Oval 116"/>
          <p:cNvSpPr/>
          <p:nvPr/>
        </p:nvSpPr>
        <p:spPr>
          <a:xfrm>
            <a:off x="6514789" y="4008511"/>
            <a:ext cx="425513" cy="425513"/>
          </a:xfrm>
          <a:prstGeom prst="ellipse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/>
              <a:t>h</a:t>
            </a:r>
            <a:r>
              <a:rPr lang="en-US" sz="1400" baseline="-25000" dirty="0" smtClean="0"/>
              <a:t>3</a:t>
            </a:r>
            <a:r>
              <a:rPr lang="en-US" sz="1400" baseline="30000" dirty="0" smtClean="0"/>
              <a:t>(1)</a:t>
            </a:r>
            <a:endParaRPr lang="en-US" sz="1400" baseline="-25000" dirty="0"/>
          </a:p>
        </p:txBody>
      </p:sp>
      <p:sp>
        <p:nvSpPr>
          <p:cNvPr id="118" name="Oval 117"/>
          <p:cNvSpPr/>
          <p:nvPr/>
        </p:nvSpPr>
        <p:spPr>
          <a:xfrm>
            <a:off x="6514788" y="4582127"/>
            <a:ext cx="425513" cy="425513"/>
          </a:xfrm>
          <a:prstGeom prst="ellipse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smtClean="0"/>
              <a:t>+1</a:t>
            </a:r>
            <a:endParaRPr lang="en-US" sz="1200" baseline="-25000" dirty="0"/>
          </a:p>
        </p:txBody>
      </p:sp>
      <p:sp>
        <p:nvSpPr>
          <p:cNvPr id="119" name="Oval 118"/>
          <p:cNvSpPr/>
          <p:nvPr/>
        </p:nvSpPr>
        <p:spPr>
          <a:xfrm>
            <a:off x="7363264" y="2603222"/>
            <a:ext cx="425513" cy="42551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 smtClean="0"/>
              <a:t>Â</a:t>
            </a:r>
            <a:r>
              <a:rPr lang="en-US" sz="1600" baseline="-25000" dirty="0" smtClean="0"/>
              <a:t>1</a:t>
            </a:r>
            <a:endParaRPr lang="en-US" baseline="-25000" dirty="0"/>
          </a:p>
        </p:txBody>
      </p:sp>
      <p:sp>
        <p:nvSpPr>
          <p:cNvPr id="120" name="Oval 119"/>
          <p:cNvSpPr/>
          <p:nvPr/>
        </p:nvSpPr>
        <p:spPr>
          <a:xfrm>
            <a:off x="7363264" y="3071652"/>
            <a:ext cx="425513" cy="42551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 smtClean="0"/>
              <a:t>Â</a:t>
            </a:r>
            <a:r>
              <a:rPr lang="en-US" sz="1600" baseline="-25000" dirty="0" smtClean="0"/>
              <a:t>2</a:t>
            </a:r>
            <a:endParaRPr lang="en-US" sz="1600" baseline="-25000" dirty="0"/>
          </a:p>
        </p:txBody>
      </p:sp>
      <p:sp>
        <p:nvSpPr>
          <p:cNvPr id="121" name="Oval 120"/>
          <p:cNvSpPr/>
          <p:nvPr/>
        </p:nvSpPr>
        <p:spPr>
          <a:xfrm>
            <a:off x="7363264" y="3540082"/>
            <a:ext cx="425513" cy="42551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/>
              <a:t>Â</a:t>
            </a:r>
            <a:r>
              <a:rPr lang="en-US" sz="1600" baseline="-25000" dirty="0" smtClean="0"/>
              <a:t>3</a:t>
            </a:r>
            <a:endParaRPr lang="en-US" sz="1000" baseline="-25000" dirty="0"/>
          </a:p>
        </p:txBody>
      </p:sp>
      <p:sp>
        <p:nvSpPr>
          <p:cNvPr id="122" name="Oval 121"/>
          <p:cNvSpPr/>
          <p:nvPr/>
        </p:nvSpPr>
        <p:spPr>
          <a:xfrm>
            <a:off x="7363263" y="4008512"/>
            <a:ext cx="425513" cy="42551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/>
              <a:t>Â</a:t>
            </a:r>
            <a:r>
              <a:rPr lang="en-US" sz="1600" baseline="-25000" dirty="0" smtClean="0"/>
              <a:t>4</a:t>
            </a:r>
            <a:endParaRPr lang="en-US" sz="1000" baseline="-25000" dirty="0"/>
          </a:p>
        </p:txBody>
      </p:sp>
      <p:sp>
        <p:nvSpPr>
          <p:cNvPr id="123" name="Oval 122"/>
          <p:cNvSpPr/>
          <p:nvPr/>
        </p:nvSpPr>
        <p:spPr>
          <a:xfrm>
            <a:off x="7363262" y="4482737"/>
            <a:ext cx="425513" cy="42551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/>
              <a:t>Â</a:t>
            </a:r>
            <a:r>
              <a:rPr lang="en-US" sz="1600" baseline="-25000" dirty="0" smtClean="0"/>
              <a:t>5</a:t>
            </a:r>
            <a:endParaRPr lang="en-US" sz="1000" baseline="-25000" dirty="0"/>
          </a:p>
        </p:txBody>
      </p:sp>
      <p:cxnSp>
        <p:nvCxnSpPr>
          <p:cNvPr id="124" name="Straight Arrow Connector 123"/>
          <p:cNvCxnSpPr>
            <a:stCxn id="109" idx="6"/>
            <a:endCxn id="115" idx="2"/>
          </p:cNvCxnSpPr>
          <p:nvPr/>
        </p:nvCxnSpPr>
        <p:spPr>
          <a:xfrm>
            <a:off x="6091827" y="2815979"/>
            <a:ext cx="422963" cy="470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109" idx="6"/>
            <a:endCxn id="116" idx="2"/>
          </p:cNvCxnSpPr>
          <p:nvPr/>
        </p:nvCxnSpPr>
        <p:spPr>
          <a:xfrm>
            <a:off x="6091827" y="2815979"/>
            <a:ext cx="422963" cy="936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109" idx="6"/>
            <a:endCxn id="117" idx="2"/>
          </p:cNvCxnSpPr>
          <p:nvPr/>
        </p:nvCxnSpPr>
        <p:spPr>
          <a:xfrm>
            <a:off x="6091827" y="2815979"/>
            <a:ext cx="422962" cy="1405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0" idx="6"/>
            <a:endCxn id="115" idx="2"/>
          </p:cNvCxnSpPr>
          <p:nvPr/>
        </p:nvCxnSpPr>
        <p:spPr>
          <a:xfrm>
            <a:off x="6091827" y="3284409"/>
            <a:ext cx="422963" cy="2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110" idx="6"/>
            <a:endCxn id="116" idx="2"/>
          </p:cNvCxnSpPr>
          <p:nvPr/>
        </p:nvCxnSpPr>
        <p:spPr>
          <a:xfrm>
            <a:off x="6091827" y="3284409"/>
            <a:ext cx="422963" cy="468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1" idx="6"/>
            <a:endCxn id="115" idx="2"/>
          </p:cNvCxnSpPr>
          <p:nvPr/>
        </p:nvCxnSpPr>
        <p:spPr>
          <a:xfrm flipV="1">
            <a:off x="6091827" y="3286535"/>
            <a:ext cx="422963" cy="466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111" idx="6"/>
            <a:endCxn id="116" idx="2"/>
          </p:cNvCxnSpPr>
          <p:nvPr/>
        </p:nvCxnSpPr>
        <p:spPr>
          <a:xfrm>
            <a:off x="6091827" y="3752839"/>
            <a:ext cx="4229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11" idx="6"/>
            <a:endCxn id="117" idx="2"/>
          </p:cNvCxnSpPr>
          <p:nvPr/>
        </p:nvCxnSpPr>
        <p:spPr>
          <a:xfrm>
            <a:off x="6091827" y="3752839"/>
            <a:ext cx="422962" cy="468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112" idx="6"/>
            <a:endCxn id="115" idx="2"/>
          </p:cNvCxnSpPr>
          <p:nvPr/>
        </p:nvCxnSpPr>
        <p:spPr>
          <a:xfrm flipV="1">
            <a:off x="6091826" y="3286535"/>
            <a:ext cx="422964" cy="934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2" idx="6"/>
            <a:endCxn id="116" idx="2"/>
          </p:cNvCxnSpPr>
          <p:nvPr/>
        </p:nvCxnSpPr>
        <p:spPr>
          <a:xfrm flipV="1">
            <a:off x="6091826" y="3752839"/>
            <a:ext cx="422964" cy="468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112" idx="6"/>
            <a:endCxn id="117" idx="2"/>
          </p:cNvCxnSpPr>
          <p:nvPr/>
        </p:nvCxnSpPr>
        <p:spPr>
          <a:xfrm flipV="1">
            <a:off x="6091826" y="4221268"/>
            <a:ext cx="42296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3" idx="6"/>
            <a:endCxn id="115" idx="2"/>
          </p:cNvCxnSpPr>
          <p:nvPr/>
        </p:nvCxnSpPr>
        <p:spPr>
          <a:xfrm flipV="1">
            <a:off x="6091825" y="3286535"/>
            <a:ext cx="422965" cy="1408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 flipV="1">
            <a:off x="6091825" y="3752839"/>
            <a:ext cx="422965" cy="942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stCxn id="113" idx="6"/>
            <a:endCxn id="117" idx="2"/>
          </p:cNvCxnSpPr>
          <p:nvPr/>
        </p:nvCxnSpPr>
        <p:spPr>
          <a:xfrm flipV="1">
            <a:off x="6091825" y="4221268"/>
            <a:ext cx="422964" cy="474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stCxn id="114" idx="6"/>
            <a:endCxn id="115" idx="2"/>
          </p:cNvCxnSpPr>
          <p:nvPr/>
        </p:nvCxnSpPr>
        <p:spPr>
          <a:xfrm flipV="1">
            <a:off x="6091824" y="3286535"/>
            <a:ext cx="422966" cy="1982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14" idx="6"/>
            <a:endCxn id="116" idx="2"/>
          </p:cNvCxnSpPr>
          <p:nvPr/>
        </p:nvCxnSpPr>
        <p:spPr>
          <a:xfrm flipV="1">
            <a:off x="6091824" y="3752839"/>
            <a:ext cx="422966" cy="1516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114" idx="6"/>
            <a:endCxn id="117" idx="2"/>
          </p:cNvCxnSpPr>
          <p:nvPr/>
        </p:nvCxnSpPr>
        <p:spPr>
          <a:xfrm flipV="1">
            <a:off x="6091824" y="4221268"/>
            <a:ext cx="422965" cy="1047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115" idx="6"/>
            <a:endCxn id="119" idx="2"/>
          </p:cNvCxnSpPr>
          <p:nvPr/>
        </p:nvCxnSpPr>
        <p:spPr>
          <a:xfrm flipV="1">
            <a:off x="6940303" y="2815979"/>
            <a:ext cx="422961" cy="470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115" idx="6"/>
            <a:endCxn id="120" idx="2"/>
          </p:cNvCxnSpPr>
          <p:nvPr/>
        </p:nvCxnSpPr>
        <p:spPr>
          <a:xfrm flipV="1">
            <a:off x="6940303" y="3284409"/>
            <a:ext cx="422961" cy="2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115" idx="6"/>
            <a:endCxn id="121" idx="2"/>
          </p:cNvCxnSpPr>
          <p:nvPr/>
        </p:nvCxnSpPr>
        <p:spPr>
          <a:xfrm>
            <a:off x="6940303" y="3286535"/>
            <a:ext cx="422961" cy="466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15" idx="6"/>
            <a:endCxn id="122" idx="2"/>
          </p:cNvCxnSpPr>
          <p:nvPr/>
        </p:nvCxnSpPr>
        <p:spPr>
          <a:xfrm>
            <a:off x="6940303" y="3286535"/>
            <a:ext cx="422960" cy="934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stCxn id="115" idx="6"/>
            <a:endCxn id="123" idx="2"/>
          </p:cNvCxnSpPr>
          <p:nvPr/>
        </p:nvCxnSpPr>
        <p:spPr>
          <a:xfrm>
            <a:off x="6940303" y="3286535"/>
            <a:ext cx="422959" cy="1408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16" idx="6"/>
            <a:endCxn id="119" idx="2"/>
          </p:cNvCxnSpPr>
          <p:nvPr/>
        </p:nvCxnSpPr>
        <p:spPr>
          <a:xfrm flipV="1">
            <a:off x="6940303" y="2815979"/>
            <a:ext cx="422961" cy="936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stCxn id="116" idx="6"/>
            <a:endCxn id="120" idx="2"/>
          </p:cNvCxnSpPr>
          <p:nvPr/>
        </p:nvCxnSpPr>
        <p:spPr>
          <a:xfrm flipV="1">
            <a:off x="6940303" y="3284409"/>
            <a:ext cx="422961" cy="468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116" idx="6"/>
            <a:endCxn id="121" idx="2"/>
          </p:cNvCxnSpPr>
          <p:nvPr/>
        </p:nvCxnSpPr>
        <p:spPr>
          <a:xfrm>
            <a:off x="6940303" y="3752839"/>
            <a:ext cx="4229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116" idx="6"/>
            <a:endCxn id="122" idx="2"/>
          </p:cNvCxnSpPr>
          <p:nvPr/>
        </p:nvCxnSpPr>
        <p:spPr>
          <a:xfrm>
            <a:off x="6940303" y="3752839"/>
            <a:ext cx="422960" cy="468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stCxn id="116" idx="6"/>
            <a:endCxn id="123" idx="2"/>
          </p:cNvCxnSpPr>
          <p:nvPr/>
        </p:nvCxnSpPr>
        <p:spPr>
          <a:xfrm>
            <a:off x="6940303" y="3752839"/>
            <a:ext cx="422959" cy="942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stCxn id="117" idx="6"/>
            <a:endCxn id="119" idx="2"/>
          </p:cNvCxnSpPr>
          <p:nvPr/>
        </p:nvCxnSpPr>
        <p:spPr>
          <a:xfrm flipV="1">
            <a:off x="6940302" y="2815979"/>
            <a:ext cx="422962" cy="1405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17" idx="6"/>
            <a:endCxn id="120" idx="2"/>
          </p:cNvCxnSpPr>
          <p:nvPr/>
        </p:nvCxnSpPr>
        <p:spPr>
          <a:xfrm flipV="1">
            <a:off x="6940302" y="3284409"/>
            <a:ext cx="422962" cy="936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17" idx="6"/>
            <a:endCxn id="121" idx="2"/>
          </p:cNvCxnSpPr>
          <p:nvPr/>
        </p:nvCxnSpPr>
        <p:spPr>
          <a:xfrm flipV="1">
            <a:off x="6940302" y="3752839"/>
            <a:ext cx="422962" cy="468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17" idx="6"/>
            <a:endCxn id="122" idx="2"/>
          </p:cNvCxnSpPr>
          <p:nvPr/>
        </p:nvCxnSpPr>
        <p:spPr>
          <a:xfrm>
            <a:off x="6940302" y="4221268"/>
            <a:ext cx="42296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17" idx="6"/>
            <a:endCxn id="123" idx="2"/>
          </p:cNvCxnSpPr>
          <p:nvPr/>
        </p:nvCxnSpPr>
        <p:spPr>
          <a:xfrm>
            <a:off x="6940302" y="4221268"/>
            <a:ext cx="422960" cy="474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18" idx="6"/>
            <a:endCxn id="119" idx="2"/>
          </p:cNvCxnSpPr>
          <p:nvPr/>
        </p:nvCxnSpPr>
        <p:spPr>
          <a:xfrm flipV="1">
            <a:off x="6940301" y="2815979"/>
            <a:ext cx="422963" cy="1978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118" idx="6"/>
            <a:endCxn id="120" idx="2"/>
          </p:cNvCxnSpPr>
          <p:nvPr/>
        </p:nvCxnSpPr>
        <p:spPr>
          <a:xfrm flipV="1">
            <a:off x="6940301" y="3284409"/>
            <a:ext cx="422963" cy="1510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>
            <a:stCxn id="118" idx="6"/>
            <a:endCxn id="121" idx="2"/>
          </p:cNvCxnSpPr>
          <p:nvPr/>
        </p:nvCxnSpPr>
        <p:spPr>
          <a:xfrm flipV="1">
            <a:off x="6940301" y="3752839"/>
            <a:ext cx="422963" cy="1042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>
            <a:stCxn id="118" idx="6"/>
            <a:endCxn id="122" idx="2"/>
          </p:cNvCxnSpPr>
          <p:nvPr/>
        </p:nvCxnSpPr>
        <p:spPr>
          <a:xfrm flipV="1">
            <a:off x="6940301" y="4221269"/>
            <a:ext cx="422962" cy="573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>
            <a:stCxn id="118" idx="6"/>
            <a:endCxn id="123" idx="2"/>
          </p:cNvCxnSpPr>
          <p:nvPr/>
        </p:nvCxnSpPr>
        <p:spPr>
          <a:xfrm flipV="1">
            <a:off x="6940301" y="4695494"/>
            <a:ext cx="422961" cy="99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>
            <a:off x="6429732" y="5264996"/>
            <a:ext cx="8264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Feature 1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7180871" y="5169718"/>
            <a:ext cx="8264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Output</a:t>
            </a:r>
            <a:endParaRPr lang="en-US" sz="1000" dirty="0"/>
          </a:p>
        </p:txBody>
      </p:sp>
      <p:sp>
        <p:nvSpPr>
          <p:cNvPr id="163" name="TextBox 162"/>
          <p:cNvSpPr txBox="1"/>
          <p:nvPr/>
        </p:nvSpPr>
        <p:spPr>
          <a:xfrm>
            <a:off x="5506328" y="5580400"/>
            <a:ext cx="745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Input</a:t>
            </a:r>
          </a:p>
        </p:txBody>
      </p:sp>
      <p:sp>
        <p:nvSpPr>
          <p:cNvPr id="91" name="Content Placeholder 4"/>
          <p:cNvSpPr>
            <a:spLocks noGrp="1"/>
          </p:cNvSpPr>
          <p:nvPr>
            <p:ph idx="1"/>
          </p:nvPr>
        </p:nvSpPr>
        <p:spPr>
          <a:xfrm>
            <a:off x="838198" y="1926230"/>
            <a:ext cx="3939507" cy="443012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1800" dirty="0" smtClean="0">
                <a:latin typeface="Georgia" panose="02040502050405020303" pitchFamily="18" charset="0"/>
              </a:rPr>
              <a:t>Here, we show an example of embedding from five dimensions to two dimension by stacked autoencoder architecture </a:t>
            </a:r>
            <a:endParaRPr lang="en-US" sz="1800" dirty="0">
              <a:latin typeface="Georgia" panose="02040502050405020303" pitchFamily="18" charset="0"/>
              <a:ea typeface="+mj-ea"/>
              <a:cs typeface="+mj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6429731" y="2833150"/>
            <a:ext cx="594926" cy="2336568"/>
          </a:xfrm>
          <a:prstGeom prst="roundRect">
            <a:avLst>
              <a:gd name="adj" fmla="val 50000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3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5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5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5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5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5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95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5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1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15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2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25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3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35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4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450"/>
                            </p:stCondLst>
                            <p:childTnLst>
                              <p:par>
                                <p:cTn id="1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500"/>
                            </p:stCondLst>
                            <p:childTnLst>
                              <p:par>
                                <p:cTn id="1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550"/>
                            </p:stCondLst>
                            <p:childTnLst>
                              <p:par>
                                <p:cTn id="1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600"/>
                            </p:stCondLst>
                            <p:childTnLst>
                              <p:par>
                                <p:cTn id="1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650"/>
                            </p:stCondLst>
                            <p:childTnLst>
                              <p:par>
                                <p:cTn id="1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700"/>
                            </p:stCondLst>
                            <p:childTnLst>
                              <p:par>
                                <p:cTn id="1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750"/>
                            </p:stCondLst>
                            <p:childTnLst>
                              <p:par>
                                <p:cTn id="1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8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850"/>
                            </p:stCondLst>
                            <p:childTnLst>
                              <p:par>
                                <p:cTn id="1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950"/>
                            </p:stCondLst>
                            <p:childTnLst>
                              <p:par>
                                <p:cTn id="2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2000"/>
                            </p:stCondLst>
                            <p:childTnLst>
                              <p:par>
                                <p:cTn id="2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2050"/>
                            </p:stCondLst>
                            <p:childTnLst>
                              <p:par>
                                <p:cTn id="2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2100"/>
                            </p:stCondLst>
                            <p:childTnLst>
                              <p:par>
                                <p:cTn id="2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2150"/>
                            </p:stCondLst>
                            <p:childTnLst>
                              <p:par>
                                <p:cTn id="2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2200"/>
                            </p:stCondLst>
                            <p:childTnLst>
                              <p:par>
                                <p:cTn id="2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2300"/>
                            </p:stCondLst>
                            <p:childTnLst>
                              <p:par>
                                <p:cTn id="2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350"/>
                            </p:stCondLst>
                            <p:childTnLst>
                              <p:par>
                                <p:cTn id="2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1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100"/>
                            </p:stCondLst>
                            <p:childTnLst>
                              <p:par>
                                <p:cTn id="2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200"/>
                            </p:stCondLst>
                            <p:childTnLst>
                              <p:par>
                                <p:cTn id="2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300"/>
                            </p:stCondLst>
                            <p:childTnLst>
                              <p:par>
                                <p:cTn id="2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400"/>
                            </p:stCondLst>
                            <p:childTnLst>
                              <p:par>
                                <p:cTn id="2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500"/>
                            </p:stCondLst>
                            <p:childTnLst>
                              <p:par>
                                <p:cTn id="2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600"/>
                            </p:stCondLst>
                            <p:childTnLst>
                              <p:par>
                                <p:cTn id="2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700"/>
                            </p:stCondLst>
                            <p:childTnLst>
                              <p:par>
                                <p:cTn id="2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800"/>
                            </p:stCondLst>
                            <p:childTnLst>
                              <p:par>
                                <p:cTn id="2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900"/>
                            </p:stCondLst>
                            <p:childTnLst>
                              <p:par>
                                <p:cTn id="2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1000"/>
                            </p:stCondLst>
                            <p:childTnLst>
                              <p:par>
                                <p:cTn id="2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6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7" fill="hold">
                            <p:stCondLst>
                              <p:cond delay="1100"/>
                            </p:stCondLst>
                            <p:childTnLst>
                              <p:par>
                                <p:cTn id="2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1" fill="hold">
                            <p:stCondLst>
                              <p:cond delay="1200"/>
                            </p:stCondLst>
                            <p:childTnLst>
                              <p:par>
                                <p:cTn id="3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1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1300"/>
                            </p:stCondLst>
                            <p:childTnLst>
                              <p:par>
                                <p:cTn id="3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>
                            <p:stCondLst>
                              <p:cond delay="1400"/>
                            </p:stCondLst>
                            <p:childTnLst>
                              <p:par>
                                <p:cTn id="3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3" fill="hold">
                            <p:stCondLst>
                              <p:cond delay="1500"/>
                            </p:stCondLst>
                            <p:childTnLst>
                              <p:par>
                                <p:cTn id="3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1600"/>
                            </p:stCondLst>
                            <p:childTnLst>
                              <p:par>
                                <p:cTn id="3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1" fill="hold">
                            <p:stCondLst>
                              <p:cond delay="1700"/>
                            </p:stCondLst>
                            <p:childTnLst>
                              <p:par>
                                <p:cTn id="3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1800"/>
                            </p:stCondLst>
                            <p:childTnLst>
                              <p:par>
                                <p:cTn id="3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9" fill="hold">
                            <p:stCondLst>
                              <p:cond delay="1900"/>
                            </p:stCondLst>
                            <p:childTnLst>
                              <p:par>
                                <p:cTn id="3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1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7" fill="hold">
                            <p:stCondLst>
                              <p:cond delay="2100"/>
                            </p:stCondLst>
                            <p:childTnLst>
                              <p:par>
                                <p:cTn id="3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1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2200"/>
                            </p:stCondLst>
                            <p:childTnLst>
                              <p:par>
                                <p:cTn id="3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4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5" fill="hold">
                            <p:stCondLst>
                              <p:cond delay="2300"/>
                            </p:stCondLst>
                            <p:childTnLst>
                              <p:par>
                                <p:cTn id="3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8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9" fill="hold">
                            <p:stCondLst>
                              <p:cond delay="2400"/>
                            </p:stCondLst>
                            <p:childTnLst>
                              <p:par>
                                <p:cTn id="3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3" fill="hold">
                            <p:stCondLst>
                              <p:cond delay="2500"/>
                            </p:stCondLst>
                            <p:childTnLst>
                              <p:par>
                                <p:cTn id="3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6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75" grpId="0"/>
      <p:bldP spid="76" grpId="0"/>
      <p:bldP spid="77" grpId="0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61" grpId="0"/>
      <p:bldP spid="162" grpId="0"/>
      <p:bldP spid="163" grpId="0"/>
      <p:bldP spid="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962150"/>
            <a:ext cx="4508739" cy="416845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1800" dirty="0" smtClean="0">
                <a:latin typeface="Georgia" panose="02040502050405020303" pitchFamily="18" charset="0"/>
              </a:rPr>
              <a:t>Finally, combine all three layers </a:t>
            </a:r>
            <a:r>
              <a:rPr lang="en-US" sz="1800" dirty="0" smtClean="0">
                <a:latin typeface="Georgia" panose="02040502050405020303" pitchFamily="18" charset="0"/>
              </a:rPr>
              <a:t>together to </a:t>
            </a:r>
            <a:r>
              <a:rPr lang="en-US" sz="1800" dirty="0" smtClean="0">
                <a:latin typeface="Georgia" panose="02040502050405020303" pitchFamily="18" charset="0"/>
              </a:rPr>
              <a:t>form a stacked autoencoder with </a:t>
            </a:r>
            <a:r>
              <a:rPr lang="en-US" sz="1800" dirty="0" smtClean="0">
                <a:latin typeface="Georgia" panose="02040502050405020303" pitchFamily="18" charset="0"/>
              </a:rPr>
              <a:t>two hidden </a:t>
            </a:r>
            <a:r>
              <a:rPr lang="en-US" sz="1800" dirty="0" smtClean="0">
                <a:latin typeface="Georgia" panose="02040502050405020303" pitchFamily="18" charset="0"/>
              </a:rPr>
              <a:t>layers and a final Softmax </a:t>
            </a:r>
            <a:r>
              <a:rPr lang="en-US" sz="1800" dirty="0" smtClean="0">
                <a:latin typeface="Georgia" panose="02040502050405020303" pitchFamily="18" charset="0"/>
              </a:rPr>
              <a:t> classifier </a:t>
            </a:r>
            <a:r>
              <a:rPr lang="en-US" sz="1800" dirty="0" smtClean="0">
                <a:latin typeface="Georgia" panose="02040502050405020303" pitchFamily="18" charset="0"/>
              </a:rPr>
              <a:t>layer</a:t>
            </a:r>
            <a:r>
              <a:rPr lang="en-US" sz="1800" dirty="0" smtClean="0">
                <a:latin typeface="Georgia" panose="02040502050405020303" pitchFamily="18" charset="0"/>
              </a:rPr>
              <a:t>.</a:t>
            </a:r>
            <a:endParaRPr lang="en-US" sz="1800" dirty="0">
              <a:latin typeface="Georgia" panose="02040502050405020303" pitchFamily="18" charset="0"/>
              <a:ea typeface="+mj-ea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049F-7E25-42EB-A15B-9B393382EA99}" type="slidenum">
              <a:rPr lang="en-US" smtClean="0"/>
              <a:t>8</a:t>
            </a:fld>
            <a:endParaRPr lang="en-US" dirty="0"/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Stacked</a:t>
            </a:r>
            <a:r>
              <a:rPr lang="en-US" sz="2000" b="1" dirty="0">
                <a:latin typeface="Georgia" panose="02040502050405020303" pitchFamily="18" charset="0"/>
              </a:rPr>
              <a:t>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Autoencoder</a:t>
            </a:r>
            <a:r>
              <a:rPr lang="en-US" sz="2000" b="1" dirty="0">
                <a:latin typeface="Georgia" panose="02040502050405020303" pitchFamily="18" charset="0"/>
              </a:rPr>
              <a:t> 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  <a:latin typeface="Georgia" panose="02040502050405020303" pitchFamily="18" charset="0"/>
              </a:rPr>
              <a:t>Cont.</a:t>
            </a:r>
            <a:endParaRPr lang="en-US" sz="2000" b="1" dirty="0">
              <a:solidFill>
                <a:schemeClr val="bg2">
                  <a:lumMod val="90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51" name="Content Placeholder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343" y="32084"/>
            <a:ext cx="1660572" cy="1294808"/>
          </a:xfrm>
          <a:prstGeom prst="rect">
            <a:avLst/>
          </a:prstGeom>
        </p:spPr>
      </p:pic>
      <p:cxnSp>
        <p:nvCxnSpPr>
          <p:cNvPr id="52" name="Elbow Connector 51"/>
          <p:cNvCxnSpPr/>
          <p:nvPr/>
        </p:nvCxnSpPr>
        <p:spPr>
          <a:xfrm rot="10800000">
            <a:off x="838201" y="1027908"/>
            <a:ext cx="10050437" cy="235539"/>
          </a:xfrm>
          <a:prstGeom prst="bentConnector3">
            <a:avLst>
              <a:gd name="adj1" fmla="val 101625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5731770" y="2187779"/>
            <a:ext cx="425513" cy="42551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 smtClean="0"/>
              <a:t>A</a:t>
            </a:r>
            <a:r>
              <a:rPr lang="en-US" sz="1600" baseline="-25000" dirty="0" smtClean="0"/>
              <a:t>1</a:t>
            </a:r>
            <a:endParaRPr lang="en-US" baseline="-25000" dirty="0"/>
          </a:p>
        </p:txBody>
      </p:sp>
      <p:sp>
        <p:nvSpPr>
          <p:cNvPr id="26" name="Oval 25"/>
          <p:cNvSpPr/>
          <p:nvPr/>
        </p:nvSpPr>
        <p:spPr>
          <a:xfrm>
            <a:off x="5731770" y="2656209"/>
            <a:ext cx="425513" cy="42551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 smtClean="0"/>
              <a:t>A</a:t>
            </a:r>
            <a:r>
              <a:rPr lang="en-US" sz="1600" baseline="-25000" dirty="0" smtClean="0"/>
              <a:t>2</a:t>
            </a:r>
            <a:endParaRPr lang="en-US" sz="1600" baseline="-25000" dirty="0"/>
          </a:p>
        </p:txBody>
      </p:sp>
      <p:sp>
        <p:nvSpPr>
          <p:cNvPr id="27" name="Oval 26"/>
          <p:cNvSpPr/>
          <p:nvPr/>
        </p:nvSpPr>
        <p:spPr>
          <a:xfrm>
            <a:off x="5731770" y="3124639"/>
            <a:ext cx="425513" cy="42551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 smtClean="0"/>
              <a:t>A</a:t>
            </a:r>
            <a:r>
              <a:rPr lang="en-US" sz="1600" baseline="-25000" dirty="0" smtClean="0"/>
              <a:t>3</a:t>
            </a:r>
            <a:endParaRPr lang="en-US" sz="1000" baseline="-25000" dirty="0"/>
          </a:p>
        </p:txBody>
      </p:sp>
      <p:sp>
        <p:nvSpPr>
          <p:cNvPr id="28" name="Oval 27"/>
          <p:cNvSpPr/>
          <p:nvPr/>
        </p:nvSpPr>
        <p:spPr>
          <a:xfrm>
            <a:off x="5731769" y="3593069"/>
            <a:ext cx="425513" cy="42551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 smtClean="0"/>
              <a:t>A</a:t>
            </a:r>
            <a:r>
              <a:rPr lang="en-US" sz="1600" baseline="-25000" dirty="0" smtClean="0"/>
              <a:t>4</a:t>
            </a:r>
            <a:endParaRPr lang="en-US" sz="1000" baseline="-25000" dirty="0"/>
          </a:p>
        </p:txBody>
      </p:sp>
      <p:sp>
        <p:nvSpPr>
          <p:cNvPr id="29" name="Oval 28"/>
          <p:cNvSpPr/>
          <p:nvPr/>
        </p:nvSpPr>
        <p:spPr>
          <a:xfrm>
            <a:off x="5731768" y="4067294"/>
            <a:ext cx="425513" cy="42551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 smtClean="0"/>
              <a:t>A</a:t>
            </a:r>
            <a:r>
              <a:rPr lang="en-US" sz="1600" baseline="-25000" dirty="0" smtClean="0"/>
              <a:t>5</a:t>
            </a:r>
            <a:endParaRPr lang="en-US" sz="1000" baseline="-25000" dirty="0"/>
          </a:p>
        </p:txBody>
      </p:sp>
      <p:sp>
        <p:nvSpPr>
          <p:cNvPr id="30" name="Oval 29"/>
          <p:cNvSpPr/>
          <p:nvPr/>
        </p:nvSpPr>
        <p:spPr>
          <a:xfrm>
            <a:off x="5731767" y="4640909"/>
            <a:ext cx="425513" cy="42551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/>
              <a:t>+1</a:t>
            </a:r>
            <a:endParaRPr lang="en-US" sz="1400" baseline="-25000" dirty="0"/>
          </a:p>
        </p:txBody>
      </p:sp>
      <p:sp>
        <p:nvSpPr>
          <p:cNvPr id="31" name="Oval 30"/>
          <p:cNvSpPr/>
          <p:nvPr/>
        </p:nvSpPr>
        <p:spPr>
          <a:xfrm>
            <a:off x="6580246" y="2656208"/>
            <a:ext cx="425513" cy="429768"/>
          </a:xfrm>
          <a:prstGeom prst="ellipse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 smtClean="0"/>
              <a:t>h</a:t>
            </a:r>
            <a:r>
              <a:rPr lang="en-US" sz="1200" b="1" baseline="-25000" dirty="0"/>
              <a:t>1</a:t>
            </a:r>
            <a:r>
              <a:rPr lang="en-US" sz="1200" b="1" baseline="30000" dirty="0" smtClean="0"/>
              <a:t>(1)</a:t>
            </a:r>
            <a:endParaRPr lang="en-US" sz="1200" b="1" baseline="-25000" dirty="0"/>
          </a:p>
        </p:txBody>
      </p:sp>
      <p:sp>
        <p:nvSpPr>
          <p:cNvPr id="32" name="Oval 31"/>
          <p:cNvSpPr/>
          <p:nvPr/>
        </p:nvSpPr>
        <p:spPr>
          <a:xfrm>
            <a:off x="6580246" y="3124639"/>
            <a:ext cx="425513" cy="425513"/>
          </a:xfrm>
          <a:prstGeom prst="ellipse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 smtClean="0"/>
              <a:t>h</a:t>
            </a:r>
            <a:r>
              <a:rPr lang="en-US" sz="1200" b="1" baseline="-25000" dirty="0" smtClean="0"/>
              <a:t>2</a:t>
            </a:r>
            <a:r>
              <a:rPr lang="en-US" sz="1200" b="1" baseline="30000" dirty="0" smtClean="0"/>
              <a:t>(1)</a:t>
            </a:r>
            <a:endParaRPr lang="en-US" sz="1200" b="1" baseline="-25000" dirty="0"/>
          </a:p>
        </p:txBody>
      </p:sp>
      <p:sp>
        <p:nvSpPr>
          <p:cNvPr id="33" name="Oval 32"/>
          <p:cNvSpPr/>
          <p:nvPr/>
        </p:nvSpPr>
        <p:spPr>
          <a:xfrm>
            <a:off x="6580245" y="3593068"/>
            <a:ext cx="425513" cy="425513"/>
          </a:xfrm>
          <a:prstGeom prst="ellipse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 smtClean="0"/>
              <a:t>h</a:t>
            </a:r>
            <a:r>
              <a:rPr lang="en-US" sz="1200" b="1" baseline="-25000" dirty="0" smtClean="0"/>
              <a:t>3</a:t>
            </a:r>
            <a:r>
              <a:rPr lang="en-US" sz="1200" b="1" baseline="30000" dirty="0" smtClean="0"/>
              <a:t>(1)</a:t>
            </a:r>
            <a:endParaRPr lang="en-US" sz="1200" b="1" baseline="-25000" dirty="0"/>
          </a:p>
        </p:txBody>
      </p:sp>
      <p:sp>
        <p:nvSpPr>
          <p:cNvPr id="34" name="Oval 33"/>
          <p:cNvSpPr/>
          <p:nvPr/>
        </p:nvSpPr>
        <p:spPr>
          <a:xfrm>
            <a:off x="6580244" y="4166684"/>
            <a:ext cx="425513" cy="425513"/>
          </a:xfrm>
          <a:prstGeom prst="ellipse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smtClean="0"/>
              <a:t>+1</a:t>
            </a:r>
            <a:endParaRPr lang="en-US" sz="1200" baseline="-25000" dirty="0"/>
          </a:p>
        </p:txBody>
      </p:sp>
      <p:cxnSp>
        <p:nvCxnSpPr>
          <p:cNvPr id="35" name="Straight Arrow Connector 34"/>
          <p:cNvCxnSpPr>
            <a:stCxn id="25" idx="6"/>
            <a:endCxn id="31" idx="2"/>
          </p:cNvCxnSpPr>
          <p:nvPr/>
        </p:nvCxnSpPr>
        <p:spPr>
          <a:xfrm>
            <a:off x="6157283" y="2400536"/>
            <a:ext cx="422963" cy="470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5" idx="6"/>
            <a:endCxn id="32" idx="2"/>
          </p:cNvCxnSpPr>
          <p:nvPr/>
        </p:nvCxnSpPr>
        <p:spPr>
          <a:xfrm>
            <a:off x="6157283" y="2400536"/>
            <a:ext cx="422963" cy="936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5" idx="6"/>
            <a:endCxn id="33" idx="2"/>
          </p:cNvCxnSpPr>
          <p:nvPr/>
        </p:nvCxnSpPr>
        <p:spPr>
          <a:xfrm>
            <a:off x="6157283" y="2400536"/>
            <a:ext cx="422962" cy="1405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6" idx="6"/>
            <a:endCxn id="31" idx="2"/>
          </p:cNvCxnSpPr>
          <p:nvPr/>
        </p:nvCxnSpPr>
        <p:spPr>
          <a:xfrm>
            <a:off x="6157283" y="2868966"/>
            <a:ext cx="422963" cy="2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6" idx="6"/>
            <a:endCxn id="32" idx="2"/>
          </p:cNvCxnSpPr>
          <p:nvPr/>
        </p:nvCxnSpPr>
        <p:spPr>
          <a:xfrm>
            <a:off x="6157283" y="2868966"/>
            <a:ext cx="422963" cy="468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7" idx="6"/>
            <a:endCxn id="31" idx="2"/>
          </p:cNvCxnSpPr>
          <p:nvPr/>
        </p:nvCxnSpPr>
        <p:spPr>
          <a:xfrm flipV="1">
            <a:off x="6157283" y="2871092"/>
            <a:ext cx="422963" cy="466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7" idx="6"/>
            <a:endCxn id="32" idx="2"/>
          </p:cNvCxnSpPr>
          <p:nvPr/>
        </p:nvCxnSpPr>
        <p:spPr>
          <a:xfrm>
            <a:off x="6157283" y="3337396"/>
            <a:ext cx="4229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7" idx="6"/>
            <a:endCxn id="33" idx="2"/>
          </p:cNvCxnSpPr>
          <p:nvPr/>
        </p:nvCxnSpPr>
        <p:spPr>
          <a:xfrm>
            <a:off x="6157283" y="3337396"/>
            <a:ext cx="422962" cy="468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8" idx="6"/>
            <a:endCxn id="31" idx="2"/>
          </p:cNvCxnSpPr>
          <p:nvPr/>
        </p:nvCxnSpPr>
        <p:spPr>
          <a:xfrm flipV="1">
            <a:off x="6157282" y="2871092"/>
            <a:ext cx="422964" cy="934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8" idx="6"/>
            <a:endCxn id="32" idx="2"/>
          </p:cNvCxnSpPr>
          <p:nvPr/>
        </p:nvCxnSpPr>
        <p:spPr>
          <a:xfrm flipV="1">
            <a:off x="6157282" y="3337396"/>
            <a:ext cx="422964" cy="468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8" idx="6"/>
            <a:endCxn id="33" idx="2"/>
          </p:cNvCxnSpPr>
          <p:nvPr/>
        </p:nvCxnSpPr>
        <p:spPr>
          <a:xfrm flipV="1">
            <a:off x="6157282" y="3805825"/>
            <a:ext cx="42296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9" idx="6"/>
            <a:endCxn id="31" idx="2"/>
          </p:cNvCxnSpPr>
          <p:nvPr/>
        </p:nvCxnSpPr>
        <p:spPr>
          <a:xfrm flipV="1">
            <a:off x="6157281" y="2871092"/>
            <a:ext cx="422965" cy="1408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6157281" y="3337396"/>
            <a:ext cx="422965" cy="942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9" idx="6"/>
            <a:endCxn id="33" idx="2"/>
          </p:cNvCxnSpPr>
          <p:nvPr/>
        </p:nvCxnSpPr>
        <p:spPr>
          <a:xfrm flipV="1">
            <a:off x="6157281" y="3805825"/>
            <a:ext cx="422964" cy="474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0" idx="6"/>
            <a:endCxn id="31" idx="2"/>
          </p:cNvCxnSpPr>
          <p:nvPr/>
        </p:nvCxnSpPr>
        <p:spPr>
          <a:xfrm flipV="1">
            <a:off x="6157280" y="2871092"/>
            <a:ext cx="422966" cy="1982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0" idx="6"/>
            <a:endCxn id="32" idx="2"/>
          </p:cNvCxnSpPr>
          <p:nvPr/>
        </p:nvCxnSpPr>
        <p:spPr>
          <a:xfrm flipV="1">
            <a:off x="6157280" y="3337396"/>
            <a:ext cx="422966" cy="1516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30" idx="6"/>
            <a:endCxn id="33" idx="2"/>
          </p:cNvCxnSpPr>
          <p:nvPr/>
        </p:nvCxnSpPr>
        <p:spPr>
          <a:xfrm flipV="1">
            <a:off x="6157280" y="3805825"/>
            <a:ext cx="422965" cy="1047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7404369" y="2908768"/>
            <a:ext cx="425513" cy="42976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h</a:t>
            </a:r>
            <a:r>
              <a:rPr lang="en-US" sz="1200" b="1" baseline="-25000" dirty="0" smtClean="0">
                <a:solidFill>
                  <a:schemeClr val="tx1"/>
                </a:solidFill>
              </a:rPr>
              <a:t>1</a:t>
            </a:r>
            <a:r>
              <a:rPr lang="en-US" sz="1200" b="1" baseline="30000" dirty="0" smtClean="0">
                <a:solidFill>
                  <a:schemeClr val="tx1"/>
                </a:solidFill>
              </a:rPr>
              <a:t>(2)</a:t>
            </a:r>
            <a:endParaRPr lang="en-US" sz="1200" b="1" baseline="-25000" dirty="0">
              <a:solidFill>
                <a:schemeClr val="tx1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7404369" y="3377199"/>
            <a:ext cx="425513" cy="425513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h</a:t>
            </a:r>
            <a:r>
              <a:rPr lang="en-US" sz="1200" b="1" baseline="-25000" dirty="0" smtClean="0">
                <a:solidFill>
                  <a:schemeClr val="tx1"/>
                </a:solidFill>
              </a:rPr>
              <a:t>2</a:t>
            </a:r>
            <a:r>
              <a:rPr lang="en-US" sz="1200" b="1" baseline="30000" dirty="0" smtClean="0">
                <a:solidFill>
                  <a:schemeClr val="tx1"/>
                </a:solidFill>
              </a:rPr>
              <a:t>(2)</a:t>
            </a:r>
            <a:endParaRPr lang="en-US" sz="1200" b="1" baseline="-25000" dirty="0">
              <a:solidFill>
                <a:schemeClr val="tx1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7404369" y="4046437"/>
            <a:ext cx="425513" cy="425513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+1</a:t>
            </a:r>
            <a:endParaRPr lang="en-US" sz="1200" baseline="-25000" dirty="0">
              <a:solidFill>
                <a:schemeClr val="tx1"/>
              </a:solidFill>
            </a:endParaRPr>
          </a:p>
        </p:txBody>
      </p:sp>
      <p:cxnSp>
        <p:nvCxnSpPr>
          <p:cNvPr id="64" name="Straight Arrow Connector 63"/>
          <p:cNvCxnSpPr>
            <a:endCxn id="61" idx="2"/>
          </p:cNvCxnSpPr>
          <p:nvPr/>
        </p:nvCxnSpPr>
        <p:spPr>
          <a:xfrm>
            <a:off x="7005757" y="2875292"/>
            <a:ext cx="398612" cy="248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endCxn id="61" idx="2"/>
          </p:cNvCxnSpPr>
          <p:nvPr/>
        </p:nvCxnSpPr>
        <p:spPr>
          <a:xfrm flipV="1">
            <a:off x="7005757" y="3123652"/>
            <a:ext cx="398612" cy="217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62" idx="2"/>
          </p:cNvCxnSpPr>
          <p:nvPr/>
        </p:nvCxnSpPr>
        <p:spPr>
          <a:xfrm>
            <a:off x="7005757" y="2875292"/>
            <a:ext cx="398612" cy="714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62" idx="2"/>
          </p:cNvCxnSpPr>
          <p:nvPr/>
        </p:nvCxnSpPr>
        <p:spPr>
          <a:xfrm>
            <a:off x="7005757" y="3341596"/>
            <a:ext cx="398612" cy="248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endCxn id="61" idx="2"/>
          </p:cNvCxnSpPr>
          <p:nvPr/>
        </p:nvCxnSpPr>
        <p:spPr>
          <a:xfrm flipV="1">
            <a:off x="7005756" y="3123652"/>
            <a:ext cx="398613" cy="68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endCxn id="62" idx="2"/>
          </p:cNvCxnSpPr>
          <p:nvPr/>
        </p:nvCxnSpPr>
        <p:spPr>
          <a:xfrm flipV="1">
            <a:off x="7005756" y="3589956"/>
            <a:ext cx="398613" cy="220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endCxn id="61" idx="2"/>
          </p:cNvCxnSpPr>
          <p:nvPr/>
        </p:nvCxnSpPr>
        <p:spPr>
          <a:xfrm flipV="1">
            <a:off x="7005755" y="3123652"/>
            <a:ext cx="398614" cy="1259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endCxn id="62" idx="2"/>
          </p:cNvCxnSpPr>
          <p:nvPr/>
        </p:nvCxnSpPr>
        <p:spPr>
          <a:xfrm flipV="1">
            <a:off x="7005755" y="3589956"/>
            <a:ext cx="398614" cy="793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8306702" y="3096049"/>
            <a:ext cx="425513" cy="429768"/>
          </a:xfrm>
          <a:prstGeom prst="ellipse">
            <a:avLst/>
          </a:prstGeom>
          <a:noFill/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h</a:t>
            </a:r>
            <a:r>
              <a:rPr lang="en-US" sz="1200" b="1" baseline="-25000" dirty="0">
                <a:solidFill>
                  <a:schemeClr val="tx1"/>
                </a:solidFill>
              </a:rPr>
              <a:t>1</a:t>
            </a:r>
            <a:r>
              <a:rPr lang="en-US" sz="1200" b="1" baseline="30000" dirty="0" smtClean="0">
                <a:solidFill>
                  <a:schemeClr val="tx1"/>
                </a:solidFill>
              </a:rPr>
              <a:t>(1)</a:t>
            </a:r>
            <a:endParaRPr lang="en-US" sz="1200" b="1" baseline="-25000" dirty="0">
              <a:solidFill>
                <a:schemeClr val="tx1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8306703" y="3760253"/>
            <a:ext cx="425513" cy="425513"/>
          </a:xfrm>
          <a:prstGeom prst="ellipse">
            <a:avLst/>
          </a:prstGeom>
          <a:noFill/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h</a:t>
            </a:r>
            <a:r>
              <a:rPr lang="en-US" sz="1200" b="1" baseline="-25000" dirty="0" smtClean="0">
                <a:solidFill>
                  <a:schemeClr val="tx1"/>
                </a:solidFill>
              </a:rPr>
              <a:t>2</a:t>
            </a:r>
            <a:r>
              <a:rPr lang="en-US" sz="1200" b="1" baseline="30000" dirty="0" smtClean="0">
                <a:solidFill>
                  <a:schemeClr val="tx1"/>
                </a:solidFill>
              </a:rPr>
              <a:t>(1)</a:t>
            </a:r>
            <a:endParaRPr lang="en-US" sz="1200" b="1" baseline="-25000" dirty="0">
              <a:solidFill>
                <a:schemeClr val="tx1"/>
              </a:solidFill>
            </a:endParaRPr>
          </a:p>
        </p:txBody>
      </p:sp>
      <p:cxnSp>
        <p:nvCxnSpPr>
          <p:cNvPr id="74" name="Straight Arrow Connector 73"/>
          <p:cNvCxnSpPr>
            <a:endCxn id="72" idx="2"/>
          </p:cNvCxnSpPr>
          <p:nvPr/>
        </p:nvCxnSpPr>
        <p:spPr>
          <a:xfrm>
            <a:off x="7829878" y="3078624"/>
            <a:ext cx="476824" cy="232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endCxn id="73" idx="2"/>
          </p:cNvCxnSpPr>
          <p:nvPr/>
        </p:nvCxnSpPr>
        <p:spPr>
          <a:xfrm>
            <a:off x="7829878" y="3078624"/>
            <a:ext cx="476825" cy="894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endCxn id="72" idx="2"/>
          </p:cNvCxnSpPr>
          <p:nvPr/>
        </p:nvCxnSpPr>
        <p:spPr>
          <a:xfrm flipV="1">
            <a:off x="7829878" y="3310933"/>
            <a:ext cx="476824" cy="233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endCxn id="73" idx="2"/>
          </p:cNvCxnSpPr>
          <p:nvPr/>
        </p:nvCxnSpPr>
        <p:spPr>
          <a:xfrm>
            <a:off x="7829878" y="3544928"/>
            <a:ext cx="476825" cy="428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endCxn id="72" idx="2"/>
          </p:cNvCxnSpPr>
          <p:nvPr/>
        </p:nvCxnSpPr>
        <p:spPr>
          <a:xfrm flipV="1">
            <a:off x="7829878" y="3310933"/>
            <a:ext cx="476824" cy="903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73" idx="2"/>
          </p:cNvCxnSpPr>
          <p:nvPr/>
        </p:nvCxnSpPr>
        <p:spPr>
          <a:xfrm flipV="1">
            <a:off x="7829878" y="3973010"/>
            <a:ext cx="476825" cy="241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72" idx="6"/>
          </p:cNvCxnSpPr>
          <p:nvPr/>
        </p:nvCxnSpPr>
        <p:spPr>
          <a:xfrm>
            <a:off x="8732215" y="3310933"/>
            <a:ext cx="4907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8732215" y="3973010"/>
            <a:ext cx="4907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9325393" y="3126267"/>
            <a:ext cx="117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P(y=0 | A)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9325393" y="3793115"/>
            <a:ext cx="117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P(y=1 | A)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8106227" y="4411508"/>
            <a:ext cx="826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Softmax</a:t>
            </a:r>
          </a:p>
          <a:p>
            <a:pPr algn="ctr"/>
            <a:r>
              <a:rPr lang="en-US" sz="1000" dirty="0" smtClean="0"/>
              <a:t>Classifier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7325722" y="4683883"/>
            <a:ext cx="745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Input</a:t>
            </a:r>
          </a:p>
          <a:p>
            <a:pPr algn="ctr"/>
            <a:r>
              <a:rPr lang="en-US" sz="1000" dirty="0" smtClean="0"/>
              <a:t>Feature 2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5623284" y="5185685"/>
            <a:ext cx="745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Input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6580244" y="4787936"/>
            <a:ext cx="745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Input</a:t>
            </a:r>
          </a:p>
          <a:p>
            <a:pPr algn="ctr"/>
            <a:r>
              <a:rPr lang="en-US" sz="1000" dirty="0" smtClean="0"/>
              <a:t>Feature 1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8161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5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5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5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0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5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9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95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5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10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150"/>
                            </p:stCondLst>
                            <p:childTnLst>
                              <p:par>
                                <p:cTn id="1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200"/>
                            </p:stCondLst>
                            <p:childTnLst>
                              <p:par>
                                <p:cTn id="1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250"/>
                            </p:stCondLst>
                            <p:childTnLst>
                              <p:par>
                                <p:cTn id="1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300"/>
                            </p:stCondLst>
                            <p:childTnLst>
                              <p:par>
                                <p:cTn id="1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350"/>
                            </p:stCondLst>
                            <p:childTnLst>
                              <p:par>
                                <p:cTn id="1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400"/>
                            </p:stCondLst>
                            <p:childTnLst>
                              <p:par>
                                <p:cTn id="1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450"/>
                            </p:stCondLst>
                            <p:childTnLst>
                              <p:par>
                                <p:cTn id="1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500"/>
                            </p:stCondLst>
                            <p:childTnLst>
                              <p:par>
                                <p:cTn id="1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550"/>
                            </p:stCondLst>
                            <p:childTnLst>
                              <p:par>
                                <p:cTn id="1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600"/>
                            </p:stCondLst>
                            <p:childTnLst>
                              <p:par>
                                <p:cTn id="1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650"/>
                            </p:stCondLst>
                            <p:childTnLst>
                              <p:par>
                                <p:cTn id="1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700"/>
                            </p:stCondLst>
                            <p:childTnLst>
                              <p:par>
                                <p:cTn id="1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750"/>
                            </p:stCondLst>
                            <p:childTnLst>
                              <p:par>
                                <p:cTn id="1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800"/>
                            </p:stCondLst>
                            <p:childTnLst>
                              <p:par>
                                <p:cTn id="1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850"/>
                            </p:stCondLst>
                            <p:childTnLst>
                              <p:par>
                                <p:cTn id="1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900"/>
                            </p:stCondLst>
                            <p:childTnLst>
                              <p:par>
                                <p:cTn id="1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1950"/>
                            </p:stCondLst>
                            <p:childTnLst>
                              <p:par>
                                <p:cTn id="1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2000"/>
                            </p:stCondLst>
                            <p:childTnLst>
                              <p:par>
                                <p:cTn id="2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2050"/>
                            </p:stCondLst>
                            <p:childTnLst>
                              <p:par>
                                <p:cTn id="2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2100"/>
                            </p:stCondLst>
                            <p:childTnLst>
                              <p:par>
                                <p:cTn id="2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2150"/>
                            </p:stCondLst>
                            <p:childTnLst>
                              <p:par>
                                <p:cTn id="2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22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2300"/>
                            </p:stCondLst>
                            <p:childTnLst>
                              <p:par>
                                <p:cTn id="2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2350"/>
                            </p:stCondLst>
                            <p:childTnLst>
                              <p:par>
                                <p:cTn id="2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61" grpId="0" animBg="1"/>
      <p:bldP spid="62" grpId="0" animBg="1"/>
      <p:bldP spid="63" grpId="0" animBg="1"/>
      <p:bldP spid="72" grpId="0" animBg="1"/>
      <p:bldP spid="73" grpId="0" animBg="1"/>
      <p:bldP spid="82" grpId="0"/>
      <p:bldP spid="83" grpId="0"/>
      <p:bldP spid="84" grpId="0"/>
      <p:bldP spid="85" grpId="0"/>
      <p:bldP spid="86" grpId="0"/>
      <p:bldP spid="8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962150"/>
            <a:ext cx="10515600" cy="416845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Georgia" panose="02040502050405020303" pitchFamily="18" charset="0"/>
              </a:rPr>
              <a:t>Stacked autoencoder architecture to embed graph similarity to </a:t>
            </a:r>
            <a:r>
              <a:rPr lang="en-US" sz="1800" dirty="0">
                <a:latin typeface="Georgia" panose="02040502050405020303" pitchFamily="18" charset="0"/>
              </a:rPr>
              <a:t>two dimensions for the Iris </a:t>
            </a:r>
            <a:r>
              <a:rPr lang="en-US" sz="1800" dirty="0">
                <a:latin typeface="Georgia" panose="02040502050405020303" pitchFamily="18" charset="0"/>
              </a:rPr>
              <a:t>dataset:</a:t>
            </a:r>
            <a:endParaRPr lang="en-US" sz="1800" dirty="0">
              <a:latin typeface="Georgia" panose="02040502050405020303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049F-7E25-42EB-A15B-9B393382EA99}" type="slidenum">
              <a:rPr lang="en-US" smtClean="0"/>
              <a:t>9</a:t>
            </a:fld>
            <a:endParaRPr lang="en-US" dirty="0"/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Stacked</a:t>
            </a:r>
            <a:r>
              <a:rPr lang="en-US" sz="2000" b="1" dirty="0">
                <a:latin typeface="Georgia" panose="02040502050405020303" pitchFamily="18" charset="0"/>
              </a:rPr>
              <a:t>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Autoencoder</a:t>
            </a:r>
            <a:r>
              <a:rPr lang="en-US" sz="2000" b="1" dirty="0">
                <a:latin typeface="Georgia" panose="02040502050405020303" pitchFamily="18" charset="0"/>
              </a:rPr>
              <a:t> </a:t>
            </a:r>
            <a:r>
              <a:rPr lang="en-US" sz="2000" b="1" dirty="0" smtClean="0">
                <a:solidFill>
                  <a:schemeClr val="bg2">
                    <a:lumMod val="90000"/>
                  </a:schemeClr>
                </a:solidFill>
                <a:latin typeface="Georgia" panose="02040502050405020303" pitchFamily="18" charset="0"/>
              </a:rPr>
              <a:t>Cont.</a:t>
            </a:r>
            <a:endParaRPr lang="en-US" sz="2000" b="1" dirty="0">
              <a:solidFill>
                <a:schemeClr val="bg2">
                  <a:lumMod val="90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51" name="Content Placeholder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343" y="32084"/>
            <a:ext cx="1660572" cy="1294808"/>
          </a:xfrm>
          <a:prstGeom prst="rect">
            <a:avLst/>
          </a:prstGeom>
        </p:spPr>
      </p:pic>
      <p:cxnSp>
        <p:nvCxnSpPr>
          <p:cNvPr id="52" name="Elbow Connector 51"/>
          <p:cNvCxnSpPr/>
          <p:nvPr/>
        </p:nvCxnSpPr>
        <p:spPr>
          <a:xfrm rot="10800000">
            <a:off x="838201" y="1027908"/>
            <a:ext cx="10050437" cy="235539"/>
          </a:xfrm>
          <a:prstGeom prst="bentConnector3">
            <a:avLst>
              <a:gd name="adj1" fmla="val 101625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8" name="Picture 8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366" y="2632314"/>
            <a:ext cx="4567267" cy="28281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688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3278</TotalTime>
  <Words>738</Words>
  <Application>Microsoft Office PowerPoint</Application>
  <PresentationFormat>Widescreen</PresentationFormat>
  <Paragraphs>219</Paragraphs>
  <Slides>19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Kozuka Mincho Pr6N M</vt:lpstr>
      <vt:lpstr>SimSun</vt:lpstr>
      <vt:lpstr>Arial</vt:lpstr>
      <vt:lpstr>Calibri</vt:lpstr>
      <vt:lpstr>Calibri Light</vt:lpstr>
      <vt:lpstr>Cambria Math</vt:lpstr>
      <vt:lpstr>Georgia</vt:lpstr>
      <vt:lpstr>Times New Roman</vt:lpstr>
      <vt:lpstr>Office Theme</vt:lpstr>
      <vt:lpstr>PowerPoint Presentation</vt:lpstr>
      <vt:lpstr>Abstract</vt:lpstr>
      <vt:lpstr>Graph Notion</vt:lpstr>
      <vt:lpstr>Deep Learning</vt:lpstr>
      <vt:lpstr>Autoencoder Neural Network</vt:lpstr>
      <vt:lpstr>Stacked Autoencoder Cont.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Visualization</vt:lpstr>
      <vt:lpstr>PowerPoint Presentation</vt:lpstr>
      <vt:lpstr>PowerPoint Presentation</vt:lpstr>
      <vt:lpstr>Visualization Cont. </vt:lpstr>
      <vt:lpstr>Visualization Cont. </vt:lpstr>
      <vt:lpstr>Visualization Cont. 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Saman Paidarnia</dc:creator>
  <cp:lastModifiedBy>Saman Paidarnia</cp:lastModifiedBy>
  <cp:revision>265</cp:revision>
  <dcterms:created xsi:type="dcterms:W3CDTF">2018-01-17T11:53:48Z</dcterms:created>
  <dcterms:modified xsi:type="dcterms:W3CDTF">2018-04-18T14:52:58Z</dcterms:modified>
</cp:coreProperties>
</file>